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Montserrat SemiBold"/>
      <p:regular r:id="rId76"/>
      <p:bold r:id="rId77"/>
      <p:italic r:id="rId78"/>
      <p:boldItalic r:id="rId79"/>
    </p:embeddedFont>
    <p:embeddedFont>
      <p:font typeface="Roboto"/>
      <p:regular r:id="rId80"/>
      <p:bold r:id="rId81"/>
      <p:italic r:id="rId82"/>
      <p:boldItalic r:id="rId83"/>
    </p:embeddedFont>
    <p:embeddedFont>
      <p:font typeface="Montserrat"/>
      <p:regular r:id="rId84"/>
      <p:bold r:id="rId85"/>
      <p:italic r:id="rId86"/>
      <p:boldItalic r:id="rId87"/>
    </p:embeddedFont>
    <p:embeddedFont>
      <p:font typeface="Montserrat Black"/>
      <p:bold r:id="rId88"/>
      <p:boldItalic r:id="rId89"/>
    </p:embeddedFont>
    <p:embeddedFont>
      <p:font typeface="Montserrat Medium"/>
      <p:regular r:id="rId90"/>
      <p:bold r:id="rId91"/>
      <p:italic r:id="rId92"/>
      <p:boldItalic r:id="rId93"/>
    </p:embeddedFont>
    <p:embeddedFont>
      <p:font typeface="Helvetica Neue"/>
      <p:regular r:id="rId94"/>
      <p:bold r:id="rId95"/>
      <p:italic r:id="rId96"/>
      <p:boldItalic r:id="rId97"/>
    </p:embeddedFont>
    <p:embeddedFont>
      <p:font typeface="Montserrat ExtraBold"/>
      <p:bold r:id="rId98"/>
      <p:boldItalic r:id="rId99"/>
    </p:embeddedFont>
    <p:embeddedFont>
      <p:font typeface="Helvetica Neue Light"/>
      <p:regular r:id="rId100"/>
      <p:bold r:id="rId101"/>
      <p:italic r:id="rId102"/>
      <p:boldItalic r:id="rId103"/>
    </p:embeddedFont>
    <p:embeddedFont>
      <p:font typeface="Open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42B9D9-38C7-43F1-A84E-8A35320F6EB2}">
  <a:tblStyle styleId="{AF42B9D9-38C7-43F1-A84E-8A35320F6E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B9680E1-7209-4269-A982-BC53EC76F84D}" styleName="Table_1">
    <a:wholeTbl>
      <a:tcTxStyle b="off" i="off">
        <a:font>
          <a:latin typeface="Georgia"/>
          <a:ea typeface="Georgia"/>
          <a:cs typeface="Georg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6E8"/>
          </a:solidFill>
        </a:fill>
      </a:tcStyle>
    </a:wholeTbl>
    <a:band1H>
      <a:tcTxStyle/>
      <a:tcStyle>
        <a:fill>
          <a:solidFill>
            <a:srgbClr val="DBEECF"/>
          </a:solidFill>
        </a:fill>
      </a:tcStyle>
    </a:band1H>
    <a:band2H>
      <a:tcTxStyle/>
    </a:band2H>
    <a:band1V>
      <a:tcTxStyle/>
      <a:tcStyle>
        <a:fill>
          <a:solidFill>
            <a:srgbClr val="DBEECF"/>
          </a:solidFill>
        </a:fill>
      </a:tcStyle>
    </a:band1V>
    <a:band2V>
      <a:tcTxStyle/>
    </a:band2V>
    <a:lastCol>
      <a:tcTxStyle b="on" i="off">
        <a:font>
          <a:latin typeface="Georgia"/>
          <a:ea typeface="Georgia"/>
          <a:cs typeface="Georgia"/>
        </a:font>
        <a:schemeClr val="lt1"/>
      </a:tcTxStyle>
      <a:tcStyle>
        <a:fill>
          <a:solidFill>
            <a:schemeClr val="accent1"/>
          </a:solidFill>
        </a:fill>
      </a:tcStyle>
    </a:lastCol>
    <a:firstCol>
      <a:tcTxStyle b="on" i="off">
        <a:font>
          <a:latin typeface="Georgia"/>
          <a:ea typeface="Georgia"/>
          <a:cs typeface="Georgia"/>
        </a:font>
        <a:schemeClr val="lt1"/>
      </a:tcTxStyle>
      <a:tcStyle>
        <a:fill>
          <a:solidFill>
            <a:schemeClr val="accent1"/>
          </a:solidFill>
        </a:fill>
      </a:tcStyle>
    </a:firstCol>
    <a:lastRow>
      <a:tcTxStyle b="on" i="off">
        <a:font>
          <a:latin typeface="Georgia"/>
          <a:ea typeface="Georgia"/>
          <a:cs typeface="Georg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eorgia"/>
          <a:ea typeface="Georgia"/>
          <a:cs typeface="Georg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OpenSans-boldItalic.fntdata"/><Relationship Id="rId106" Type="http://schemas.openxmlformats.org/officeDocument/2006/relationships/font" Target="fonts/OpenSans-italic.fntdata"/><Relationship Id="rId105" Type="http://schemas.openxmlformats.org/officeDocument/2006/relationships/font" Target="fonts/OpenSans-bold.fntdata"/><Relationship Id="rId104" Type="http://schemas.openxmlformats.org/officeDocument/2006/relationships/font" Target="fonts/OpenSans-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4.xml"/><Relationship Id="rId99" Type="http://schemas.openxmlformats.org/officeDocument/2006/relationships/font" Target="fonts/MontserratExtraBold-boldItalic.fntdata"/><Relationship Id="rId10" Type="http://schemas.openxmlformats.org/officeDocument/2006/relationships/slide" Target="slides/slide3.xml"/><Relationship Id="rId98" Type="http://schemas.openxmlformats.org/officeDocument/2006/relationships/font" Target="fonts/MontserratExtraBold-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MontserratMedium-bold.fntdata"/><Relationship Id="rId90" Type="http://schemas.openxmlformats.org/officeDocument/2006/relationships/font" Target="fonts/MontserratMedium-regular.fntdata"/><Relationship Id="rId93" Type="http://schemas.openxmlformats.org/officeDocument/2006/relationships/font" Target="fonts/MontserratMedium-boldItalic.fntdata"/><Relationship Id="rId92" Type="http://schemas.openxmlformats.org/officeDocument/2006/relationships/font" Target="fonts/MontserratMedium-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Montserrat-regular.fntdata"/><Relationship Id="rId83" Type="http://schemas.openxmlformats.org/officeDocument/2006/relationships/font" Target="fonts/Roboto-boldItalic.fntdata"/><Relationship Id="rId86" Type="http://schemas.openxmlformats.org/officeDocument/2006/relationships/font" Target="fonts/Montserrat-italic.fntdata"/><Relationship Id="rId85" Type="http://schemas.openxmlformats.org/officeDocument/2006/relationships/font" Target="fonts/Montserrat-bold.fntdata"/><Relationship Id="rId88" Type="http://schemas.openxmlformats.org/officeDocument/2006/relationships/font" Target="fonts/MontserratBlack-bold.fntdata"/><Relationship Id="rId87" Type="http://schemas.openxmlformats.org/officeDocument/2006/relationships/font" Target="fonts/Montserrat-boldItalic.fntdata"/><Relationship Id="rId89" Type="http://schemas.openxmlformats.org/officeDocument/2006/relationships/font" Target="fonts/MontserratBlack-boldItalic.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font" Target="fonts/MontserratSemiBold-bold.fntdata"/><Relationship Id="rId76" Type="http://schemas.openxmlformats.org/officeDocument/2006/relationships/font" Target="fonts/MontserratSemiBold-regular.fntdata"/><Relationship Id="rId79" Type="http://schemas.openxmlformats.org/officeDocument/2006/relationships/font" Target="fonts/MontserratSemiBold-boldItalic.fntdata"/><Relationship Id="rId78" Type="http://schemas.openxmlformats.org/officeDocument/2006/relationships/font" Target="fonts/MontserratSemiBold-italic.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IN" sz="1200">
                <a:solidFill>
                  <a:srgbClr val="404040"/>
                </a:solidFill>
                <a:latin typeface="Calibri"/>
                <a:ea typeface="Calibri"/>
                <a:cs typeface="Calibri"/>
                <a:sym typeface="Calibri"/>
              </a:rPr>
              <a:t>Mandatory</a:t>
            </a:r>
            <a:r>
              <a:rPr lang="en-IN" sz="1200">
                <a:solidFill>
                  <a:srgbClr val="404040"/>
                </a:solidFill>
                <a:latin typeface="Calibri"/>
                <a:ea typeface="Calibri"/>
                <a:cs typeface="Calibri"/>
                <a:sym typeface="Calibri"/>
              </a:rPr>
              <a:t> </a:t>
            </a:r>
            <a:endParaRPr b="1" sz="12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IN" sz="1200">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Manual testing is a software testing technique in which test cases are executed by human testers without the use of automated testing tools or scripts. It involves systematically going through the software application, interacting with its various features, and comparing the actual results with expected outcomes to identify defects and ensure its quality.</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Despite its advantages, manual testing has limitations, such as being time-consuming for repetitive tests, less suitable for large-scale applications, and more prone to human errors. Automated testing is often preferred for long-term regression testing and executing repetitive tasks. However, manual testing remains valuable for exploratory, ad-hoc, usability, and initial testing, as well as for scenarios where human judgment and creativity are required.</a:t>
            </a:r>
            <a:endParaRPr sz="1200">
              <a:solidFill>
                <a:srgbClr val="374151"/>
              </a:solidFill>
              <a:highlight>
                <a:srgbClr val="F7F7F8"/>
              </a:highlight>
              <a:latin typeface="Roboto"/>
              <a:ea typeface="Roboto"/>
              <a:cs typeface="Roboto"/>
              <a:sym typeface="Roboto"/>
            </a:endParaRPr>
          </a:p>
        </p:txBody>
      </p:sp>
      <p:sp>
        <p:nvSpPr>
          <p:cNvPr id="236" name="Google Shape;2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Performance testing is a type of software testing that evaluates how well a software application performs under various conditions, such as different levels of user load, response times, and stress. The goal of performance testing is to ensure that the software meets specified performance criteria, remains stable, and performs adequately even when subjected to demanding scenarios.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Security testing is a type of software testing that assesses the security features and vulnerabilities of a software application to identify potential security risks and weaknesses. The goal of security testing is to ensure that the application is protected against unauthorized access, data breaches, and other security threats.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Scalability testing is a type of performance testing that evaluates how well a software application can handle increased workloads, user traffic, and data volume while maintaining its performance, responsiveness, and stability. The goal of scalability testing is to determine the application's ability to scale up or down based on changing demands without degrading its performance or causing failures.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47" name="Google Shape;24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8" name="Google Shape;2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75" name="Google Shape;2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90" name="Google Shape;29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IN"/>
              <a:t>Demo a JUnit test. If IDE not available, use notepad to demonstrate. Explain the test constructs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IN"/>
              <a:t>Example of a failing test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b="1" lang="en-IN" sz="1350">
                <a:solidFill>
                  <a:srgbClr val="000080"/>
                </a:solidFill>
                <a:highlight>
                  <a:srgbClr val="FFFFFF"/>
                </a:highlight>
                <a:latin typeface="Courier New"/>
                <a:ea typeface="Courier New"/>
                <a:cs typeface="Courier New"/>
                <a:sym typeface="Courier New"/>
              </a:rPr>
              <a:t>import </a:t>
            </a:r>
            <a:r>
              <a:rPr lang="en-IN" sz="1350">
                <a:solidFill>
                  <a:schemeClr val="dk1"/>
                </a:solidFill>
                <a:highlight>
                  <a:srgbClr val="FFFFFF"/>
                </a:highlight>
                <a:latin typeface="Courier New"/>
                <a:ea typeface="Courier New"/>
                <a:cs typeface="Courier New"/>
                <a:sym typeface="Courier New"/>
              </a:rPr>
              <a:t>org.junit.</a:t>
            </a:r>
            <a:r>
              <a:rPr lang="en-IN" sz="1350">
                <a:solidFill>
                  <a:srgbClr val="808000"/>
                </a:solidFill>
                <a:highlight>
                  <a:srgbClr val="FFFFFF"/>
                </a:highlight>
                <a:latin typeface="Courier New"/>
                <a:ea typeface="Courier New"/>
                <a:cs typeface="Courier New"/>
                <a:sym typeface="Courier New"/>
              </a:rPr>
              <a:t>Test</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IN" sz="1350">
                <a:solidFill>
                  <a:srgbClr val="000080"/>
                </a:solidFill>
                <a:highlight>
                  <a:srgbClr val="FFFFFF"/>
                </a:highlight>
                <a:latin typeface="Courier New"/>
                <a:ea typeface="Courier New"/>
                <a:cs typeface="Courier New"/>
                <a:sym typeface="Courier New"/>
              </a:rPr>
              <a:t>import static </a:t>
            </a:r>
            <a:r>
              <a:rPr lang="en-IN" sz="1350">
                <a:solidFill>
                  <a:schemeClr val="dk1"/>
                </a:solidFill>
                <a:highlight>
                  <a:srgbClr val="FFFFFF"/>
                </a:highlight>
                <a:latin typeface="Courier New"/>
                <a:ea typeface="Courier New"/>
                <a:cs typeface="Courier New"/>
                <a:sym typeface="Courier New"/>
              </a:rPr>
              <a:t>org.junit.Assert.*;</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IN" sz="1350">
                <a:solidFill>
                  <a:srgbClr val="000080"/>
                </a:solidFill>
                <a:highlight>
                  <a:srgbClr val="FFFFFF"/>
                </a:highlight>
                <a:latin typeface="Courier New"/>
                <a:ea typeface="Courier New"/>
                <a:cs typeface="Courier New"/>
                <a:sym typeface="Courier New"/>
              </a:rPr>
              <a:t>public class </a:t>
            </a:r>
            <a:r>
              <a:rPr lang="en-IN" sz="1350">
                <a:solidFill>
                  <a:schemeClr val="dk1"/>
                </a:solidFill>
                <a:highlight>
                  <a:srgbClr val="FFFFFF"/>
                </a:highlight>
                <a:latin typeface="Courier New"/>
                <a:ea typeface="Courier New"/>
                <a:cs typeface="Courier New"/>
                <a:sym typeface="Courier New"/>
              </a:rPr>
              <a:t>BookTest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a:solidFill>
                  <a:srgbClr val="808000"/>
                </a:solidFill>
                <a:highlight>
                  <a:srgbClr val="FFFFFF"/>
                </a:highlight>
                <a:latin typeface="Courier New"/>
                <a:ea typeface="Courier New"/>
                <a:cs typeface="Courier New"/>
                <a:sym typeface="Courier New"/>
              </a:rPr>
              <a:t>@Test</a:t>
            </a:r>
            <a:endParaRPr sz="1350">
              <a:solidFill>
                <a:srgbClr val="8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rgbClr val="808000"/>
                </a:solidFill>
                <a:highlight>
                  <a:srgbClr val="FFFFFF"/>
                </a:highlight>
                <a:latin typeface="Courier New"/>
                <a:ea typeface="Courier New"/>
                <a:cs typeface="Courier New"/>
                <a:sym typeface="Courier New"/>
              </a:rPr>
              <a:t> </a:t>
            </a:r>
            <a:r>
              <a:rPr b="1" lang="en-IN" sz="1350">
                <a:solidFill>
                  <a:srgbClr val="000080"/>
                </a:solidFill>
                <a:highlight>
                  <a:srgbClr val="FFFFFF"/>
                </a:highlight>
                <a:latin typeface="Courier New"/>
                <a:ea typeface="Courier New"/>
                <a:cs typeface="Courier New"/>
                <a:sym typeface="Courier New"/>
              </a:rPr>
              <a:t>public void </a:t>
            </a:r>
            <a:r>
              <a:rPr lang="en-IN" sz="1350">
                <a:solidFill>
                  <a:schemeClr val="dk1"/>
                </a:solidFill>
                <a:highlight>
                  <a:srgbClr val="FFFFFF"/>
                </a:highlight>
                <a:latin typeface="Courier New"/>
                <a:ea typeface="Courier New"/>
                <a:cs typeface="Courier New"/>
                <a:sym typeface="Courier New"/>
              </a:rPr>
              <a:t>should_test_title_of_book()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Book book = </a:t>
            </a:r>
            <a:r>
              <a:rPr b="1" lang="en-IN" sz="1350">
                <a:solidFill>
                  <a:srgbClr val="000080"/>
                </a:solidFill>
                <a:highlight>
                  <a:srgbClr val="FFFFFF"/>
                </a:highlight>
                <a:latin typeface="Courier New"/>
                <a:ea typeface="Courier New"/>
                <a:cs typeface="Courier New"/>
                <a:sym typeface="Courier New"/>
              </a:rPr>
              <a:t>new </a:t>
            </a:r>
            <a:r>
              <a:rPr lang="en-IN" sz="1350">
                <a:solidFill>
                  <a:schemeClr val="dk1"/>
                </a:solidFill>
                <a:highlight>
                  <a:srgbClr val="FFFFFF"/>
                </a:highlight>
                <a:latin typeface="Courier New"/>
                <a:ea typeface="Courier New"/>
                <a:cs typeface="Courier New"/>
                <a:sym typeface="Courier New"/>
              </a:rPr>
              <a:t>Book(</a:t>
            </a:r>
            <a:r>
              <a:rPr b="1" lang="en-IN" sz="1350">
                <a:solidFill>
                  <a:srgbClr val="008000"/>
                </a:solidFill>
                <a:highlight>
                  <a:srgbClr val="FFFFFF"/>
                </a:highlight>
                <a:latin typeface="Courier New"/>
                <a:ea typeface="Courier New"/>
                <a:cs typeface="Courier New"/>
                <a:sym typeface="Courier New"/>
              </a:rPr>
              <a:t>"All the Light We Cannot See"</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i="1" lang="en-IN" sz="1350">
                <a:solidFill>
                  <a:schemeClr val="dk1"/>
                </a:solidFill>
                <a:highlight>
                  <a:srgbClr val="FFFFFF"/>
                </a:highlight>
                <a:latin typeface="Courier New"/>
                <a:ea typeface="Courier New"/>
                <a:cs typeface="Courier New"/>
                <a:sym typeface="Courier New"/>
              </a:rPr>
              <a:t>assertEquals</a:t>
            </a:r>
            <a:r>
              <a:rPr lang="en-IN" sz="1350">
                <a:solidFill>
                  <a:schemeClr val="dk1"/>
                </a:solidFill>
                <a:highlight>
                  <a:srgbClr val="FFFFFF"/>
                </a:highlight>
                <a:latin typeface="Courier New"/>
                <a:ea typeface="Courier New"/>
                <a:cs typeface="Courier New"/>
                <a:sym typeface="Courier New"/>
              </a:rPr>
              <a:t>(</a:t>
            </a:r>
            <a:r>
              <a:rPr b="1" lang="en-IN" sz="1350">
                <a:solidFill>
                  <a:srgbClr val="008000"/>
                </a:solidFill>
                <a:highlight>
                  <a:srgbClr val="FFFFFF"/>
                </a:highlight>
                <a:latin typeface="Courier New"/>
                <a:ea typeface="Courier New"/>
                <a:cs typeface="Courier New"/>
                <a:sym typeface="Courier New"/>
              </a:rPr>
              <a:t>"All the Light We Cannot See"</a:t>
            </a:r>
            <a:r>
              <a:rPr lang="en-IN" sz="1350">
                <a:solidFill>
                  <a:schemeClr val="dk1"/>
                </a:solidFill>
                <a:highlight>
                  <a:srgbClr val="FFFFFF"/>
                </a:highlight>
                <a:latin typeface="Courier New"/>
                <a:ea typeface="Courier New"/>
                <a:cs typeface="Courier New"/>
                <a:sym typeface="Courier New"/>
              </a:rPr>
              <a:t>, book.getTitle());</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b="1" lang="en-IN" sz="1350">
                <a:solidFill>
                  <a:srgbClr val="000080"/>
                </a:solidFill>
                <a:highlight>
                  <a:srgbClr val="FFFFFF"/>
                </a:highlight>
                <a:latin typeface="Courier New"/>
                <a:ea typeface="Courier New"/>
                <a:cs typeface="Courier New"/>
                <a:sym typeface="Courier New"/>
              </a:rPr>
              <a:t>private class </a:t>
            </a:r>
            <a:r>
              <a:rPr lang="en-IN" sz="1350">
                <a:solidFill>
                  <a:schemeClr val="dk1"/>
                </a:solidFill>
                <a:highlight>
                  <a:srgbClr val="FFFFFF"/>
                </a:highlight>
                <a:latin typeface="Courier New"/>
                <a:ea typeface="Courier New"/>
                <a:cs typeface="Courier New"/>
                <a:sym typeface="Courier New"/>
              </a:rPr>
              <a:t>Book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b="1" lang="en-IN" sz="1350">
                <a:solidFill>
                  <a:srgbClr val="000080"/>
                </a:solidFill>
                <a:highlight>
                  <a:srgbClr val="FFFFFF"/>
                </a:highlight>
                <a:latin typeface="Courier New"/>
                <a:ea typeface="Courier New"/>
                <a:cs typeface="Courier New"/>
                <a:sym typeface="Courier New"/>
              </a:rPr>
              <a:t>public </a:t>
            </a:r>
            <a:r>
              <a:rPr lang="en-IN" sz="1350">
                <a:solidFill>
                  <a:schemeClr val="dk1"/>
                </a:solidFill>
                <a:highlight>
                  <a:srgbClr val="FFFFFF"/>
                </a:highlight>
                <a:latin typeface="Courier New"/>
                <a:ea typeface="Courier New"/>
                <a:cs typeface="Courier New"/>
                <a:sym typeface="Courier New"/>
              </a:rPr>
              <a:t>Book(String s)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b="1" lang="en-IN" sz="1350">
                <a:solidFill>
                  <a:srgbClr val="000080"/>
                </a:solidFill>
                <a:highlight>
                  <a:srgbClr val="FFFFFF"/>
                </a:highlight>
                <a:latin typeface="Courier New"/>
                <a:ea typeface="Courier New"/>
                <a:cs typeface="Courier New"/>
                <a:sym typeface="Courier New"/>
              </a:rPr>
              <a:t>public </a:t>
            </a:r>
            <a:r>
              <a:rPr lang="en-IN" sz="1350">
                <a:solidFill>
                  <a:schemeClr val="dk1"/>
                </a:solidFill>
                <a:highlight>
                  <a:srgbClr val="FFFFFF"/>
                </a:highlight>
                <a:latin typeface="Courier New"/>
                <a:ea typeface="Courier New"/>
                <a:cs typeface="Courier New"/>
                <a:sym typeface="Courier New"/>
              </a:rPr>
              <a:t>String getTitle()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b="1" lang="en-IN" sz="1350">
                <a:solidFill>
                  <a:srgbClr val="000080"/>
                </a:solidFill>
                <a:highlight>
                  <a:srgbClr val="FFFFFF"/>
                </a:highlight>
                <a:latin typeface="Courier New"/>
                <a:ea typeface="Courier New"/>
                <a:cs typeface="Courier New"/>
                <a:sym typeface="Courier New"/>
              </a:rPr>
              <a:t>return null</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98" name="Google Shape;29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IN"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IN" sz="1200">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bullets as per your course.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09" name="Google Shape;30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IN"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IN" sz="1200">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bullets as per your course.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17" name="Google Shape;31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a:solidFill>
                  <a:srgbClr val="374151"/>
                </a:solidFill>
              </a:rPr>
              <a:t>Testing in an Agile environment is an integral part of the software development process. Agile methodologies, such as Scrum, Kanban, and Extreme Programming (XP), emphasize delivering high-quality software through iterative and incremental development. Testing in an Agile environment follows certain principles and practices that promote early testing, continuous feedback, and collaboration between developers and testers</a:t>
            </a:r>
            <a:endParaRPr>
              <a:solidFill>
                <a:srgbClr val="374151"/>
              </a:solidFill>
            </a:endParaRPr>
          </a:p>
          <a:p>
            <a:pPr indent="0" lvl="0" marL="0" rtl="0" algn="l">
              <a:lnSpc>
                <a:spcPct val="100000"/>
              </a:lnSpc>
              <a:spcBef>
                <a:spcPts val="0"/>
              </a:spcBef>
              <a:spcAft>
                <a:spcPts val="0"/>
              </a:spcAft>
              <a:buSzPts val="1100"/>
              <a:buNone/>
            </a:pPr>
            <a:r>
              <a:t/>
            </a:r>
            <a:endParaRPr b="1" sz="1200">
              <a:solidFill>
                <a:schemeClr val="dk1"/>
              </a:solidFill>
              <a:latin typeface="Calibri"/>
              <a:ea typeface="Calibri"/>
              <a:cs typeface="Calibri"/>
              <a:sym typeface="Calibri"/>
            </a:endParaRPr>
          </a:p>
        </p:txBody>
      </p:sp>
      <p:sp>
        <p:nvSpPr>
          <p:cNvPr id="161" name="Google Shape;1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1" name="Google Shape;35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2" name="Google Shape;36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5" name="Google Shape;44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Software testing principles provide guidelines and best practices for conducting effective testing activities throughout the software development lifecycle. These principles help ensure that software is thoroughly evaluated for quality, functionality, and reliability. Here are some fundamental software testing principles: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Testing Shows the Presence of Defects: The primary goal of testing is to identify defects or issues in the software. A successful test is one that uncovers defects, rather than proving that the software is defect-free.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Exhaustive Testing Is Impossible: It's practically impossible to test every combination of inputs, conditions, and scenarios due to the complexity of modern software. Testing efforts should be focused on areas with the highest risks and potential impact.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Early Testing: Testing activities should begin early in the software development lifecycle. Detecting and addressing defects early reduces the cost of fixing issues later.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Defect Clustering: A small number of modules or components typically contain the majority of defects. Focusing testing efforts on these areas can yield significant results.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Pesticide Paradox: Repeated testing with the same set of test cases can lead to the omission of new defects. Regularly updating and refreshing test cases is essential to uncover new issues.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Testing Is Context-Dependent: Testing approaches and techniques vary based on the project's context, such as requirements, technology, industry, and the development process.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Absence-of-Errors Fallacy: The absence of defects found during testing doesn't imply that the software is defect-free. It simply indicates that the defects discovered were insufficient to trigger further testing.</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t/>
            </a:r>
            <a:endParaRPr b="1" sz="1200">
              <a:solidFill>
                <a:schemeClr val="dk1"/>
              </a:solidFill>
              <a:latin typeface="Calibri"/>
              <a:ea typeface="Calibri"/>
              <a:cs typeface="Calibri"/>
              <a:sym typeface="Calibri"/>
            </a:endParaRPr>
          </a:p>
        </p:txBody>
      </p:sp>
      <p:sp>
        <p:nvSpPr>
          <p:cNvPr id="169" name="Google Shape;16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6" name="Google Shape;48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09" name="Google Shape;50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7" name="Google Shape;51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61" name="Google Shape;56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1" name="Google Shape;58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02" name="Google Shape;60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10" name="Google Shape;61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17" name="Google Shape;61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5" name="Google Shape;62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IN" sz="1200">
                <a:solidFill>
                  <a:schemeClr val="dk1"/>
                </a:solidFill>
                <a:latin typeface="Calibri"/>
                <a:ea typeface="Calibri"/>
                <a:cs typeface="Calibri"/>
                <a:sym typeface="Calibri"/>
              </a:rPr>
              <a:t>Mandatory</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IN" sz="1200">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bullets as per your course. </a:t>
            </a:r>
            <a:endParaRPr b="1"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I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177" name="Google Shape;17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3" name="Google Shape;63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fb8e623c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fb8e623c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fb8e623c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5fb8e623c4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5fb8e623c4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25fb8e623c4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25fb8e623c4_0_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5fb8e623c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25fb8e623c4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fb8e623c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5fb8e623c4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5fb8e623c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25fb8e623c4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fb8e623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5fb8e623c4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fb8e623c4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25fb8e623c4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fb8e623c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25fb8e623c4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There are various types of software testing that address different aspects of a software application's quality, functionality, and performance. These testing types are designed to uncover defects, verify functionality, and ensure that the software meets the specified requirements. Here are some common types of software testing:</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Unit Testing: This involves testing individual components or modules of the software in isolation. Unit tests verify that each unit of code works as intended and meets its design specifications.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Integration Testing: Integration tests focus on interactions between different components or modules of the software. The goal is to identify any issues that arise when these components are integrated.</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Functional Testing: Functional testing verifies that the software's features and functions work as expected, based on the defined requirements. It involves testing various scenarios and inputs to ensure correct behavior.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Regression Testing: Regression testing ensures that recent code changes or updates do not negatively impact existing functionalities. It involves retesting previously tested areas to catch regressions or unintended consequences.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User Acceptance Testing (UAT): UAT is conducted by end-users to validate whether the software meets their requirements and expectations. It helps ensure that the software is ready for release to users.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Performance Testing: Performance testing assesses how well the software performs under various conditions, such as load, stress, and scalability. It aims to identify bottlenecks, performance issues, and resource limitations.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Security Testing: Security testing examines the software's vulnerabilities and weaknesses to ensure that it is resistant to unauthorized access, attacks, and data breaches.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Usability Testing: Usability testing evaluates the software's user-friendliness and ease of use. It focuses on aspects such as user interface design, navigation, and user interactions.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Compatibility Testing: Compatibility testing checks how well the software performs across different devices, browsers, operating systems, and network environments.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Smoke Testing: Also known as build verification testing, smoke testing is a quick preliminary test to ensure that the software's critical functionalities are working after a new build or release.</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1500"/>
              </a:spcBef>
              <a:spcAft>
                <a:spcPts val="0"/>
              </a:spcAft>
              <a:buSzPts val="1100"/>
              <a:buNone/>
            </a:pPr>
            <a:r>
              <a:t/>
            </a:r>
            <a:endParaRPr b="1" sz="1200">
              <a:solidFill>
                <a:schemeClr val="dk1"/>
              </a:solidFill>
              <a:latin typeface="Calibri"/>
              <a:ea typeface="Calibri"/>
              <a:cs typeface="Calibri"/>
              <a:sym typeface="Calibri"/>
            </a:endParaRPr>
          </a:p>
        </p:txBody>
      </p:sp>
      <p:sp>
        <p:nvSpPr>
          <p:cNvPr id="186" name="Google Shape;18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fb8e623c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5fb8e623c4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fb8e623c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25fb8e623c4_0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25fb8e623c4_0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fb8e623c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5fb8e623c4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5fb8e623c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5fb8e623c4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5fb8e623c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25fb8e623c4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fb8e623c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fb8e623c4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5fb8e623c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5fb8e623c4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5fb8e623c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5fb8e623c4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5fb8e623c4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5fb8e623c4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fb8e623c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25fb8e623c4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3" name="Google Shape;1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5fb8e623c4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25fb8e623c4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fb8e623c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5fb8e623c4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fb8e623c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5fb8e623c4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fb8e623c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5fb8e623c4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fb8e623c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25fb8e623c4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5fb8e623c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25fb8e623c4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fb8e623c4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5fb8e623c4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5fb8e623c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25fb8e623c4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IN" sz="1200">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IN" sz="1200">
                <a:solidFill>
                  <a:schemeClr val="dk1"/>
                </a:solidFill>
                <a:latin typeface="Calibri"/>
                <a:ea typeface="Calibri"/>
                <a:cs typeface="Calibri"/>
                <a:sym typeface="Calibri"/>
              </a:rPr>
              <a:t>ACTION</a:t>
            </a:r>
            <a:r>
              <a:rPr lang="en-IN" sz="1200">
                <a:solidFill>
                  <a:schemeClr val="dk1"/>
                </a:solidFill>
                <a:latin typeface="Calibri"/>
                <a:ea typeface="Calibri"/>
                <a:cs typeface="Calibri"/>
                <a:sym typeface="Calibri"/>
              </a:rPr>
              <a:t>: Use this for the final slide of your class materials.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Unit testing is a software testing practice in which individual components or units of code are tested in isolation to ensure that they function correctly. A unit refers to the smallest testable part of a software application, often a single function, method, or procedure. The primary goal of unit testing is to verify that each unit of code works as intended and meets its design specifications.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Unit testing significantly contributes to software quality by catching defects early in the development process. It helps ensure that individual units of code are reliable, functional, and meet the intended behavior. While unit testing focuses on the smallest code components, it plays a crucial role in building a solid foundation for the overall software application.</a:t>
            </a:r>
            <a:endParaRPr sz="1200">
              <a:solidFill>
                <a:srgbClr val="374151"/>
              </a:solidFill>
              <a:highlight>
                <a:srgbClr val="F7F7F8"/>
              </a:highlight>
              <a:latin typeface="Roboto"/>
              <a:ea typeface="Roboto"/>
              <a:cs typeface="Roboto"/>
              <a:sym typeface="Roboto"/>
            </a:endParaRPr>
          </a:p>
        </p:txBody>
      </p:sp>
      <p:sp>
        <p:nvSpPr>
          <p:cNvPr id="200" name="Google Shape;20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Middle layer testing, also known as integration testing or component testing, is a type of software testing that focuses on verifying the interactions and interfaces between various modules, components, or services within a software application. The goal of middle layer testing is to ensure that different parts of the application work together seamlessly and produce the expected outcomes when integrated.</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Middle layer testing is especially important in complex software applications where different components interact to provide specific features and functionality. By validating the integration points and interactions, middle layer testing helps prevent defects from propagating to higher-level testing stages and ensures the overall reliability of the software application.</a:t>
            </a:r>
            <a:endParaRPr sz="1200">
              <a:solidFill>
                <a:srgbClr val="374151"/>
              </a:solidFill>
              <a:highlight>
                <a:srgbClr val="F7F7F8"/>
              </a:highlight>
              <a:latin typeface="Roboto"/>
              <a:ea typeface="Roboto"/>
              <a:cs typeface="Roboto"/>
              <a:sym typeface="Roboto"/>
            </a:endParaRPr>
          </a:p>
        </p:txBody>
      </p:sp>
      <p:sp>
        <p:nvSpPr>
          <p:cNvPr id="211" name="Google Shape;21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Acceptance testing is a software testing phase that assesses whether a software application meets the specified requirements and is ready to be accepted by stakeholders, users, or customers. The primary objective of acceptance testing is to validate that the software satisfies user needs, works as intended, and aligns with the business goals.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Acceptance testing provides a final validation of the software's readiness for deployment. It helps ensure that the software meets user needs, is aligned with business objectives, and is free from critical defects. This phase bridges the gap between development and deployment, offering stakeholders confidence in the software's quality before it is launched to a wider audience.</a:t>
            </a:r>
            <a:endParaRPr sz="1200">
              <a:solidFill>
                <a:srgbClr val="374151"/>
              </a:solidFill>
              <a:highlight>
                <a:srgbClr val="F7F7F8"/>
              </a:highlight>
              <a:latin typeface="Roboto"/>
              <a:ea typeface="Roboto"/>
              <a:cs typeface="Roboto"/>
              <a:sym typeface="Roboto"/>
            </a:endParaRPr>
          </a:p>
        </p:txBody>
      </p:sp>
      <p:sp>
        <p:nvSpPr>
          <p:cNvPr id="224" name="Google Shape;22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11" name="Google Shape;11;p2"/>
          <p:cNvGrpSpPr/>
          <p:nvPr/>
        </p:nvGrpSpPr>
        <p:grpSpPr>
          <a:xfrm>
            <a:off x="4870457" y="830752"/>
            <a:ext cx="4589517" cy="4887574"/>
            <a:chOff x="3458353" y="512656"/>
            <a:chExt cx="5769349" cy="5951747"/>
          </a:xfrm>
        </p:grpSpPr>
        <p:pic>
          <p:nvPicPr>
            <p:cNvPr id="12" name="Google Shape;12;p2"/>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3" name="Google Shape;13;p2"/>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
        <p:nvSpPr>
          <p:cNvPr id="18" name="Google Shape;18;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71" name="Shape 71"/>
        <p:cNvGrpSpPr/>
        <p:nvPr/>
      </p:nvGrpSpPr>
      <p:grpSpPr>
        <a:xfrm>
          <a:off x="0" y="0"/>
          <a:ext cx="0" cy="0"/>
          <a:chOff x="0" y="0"/>
          <a:chExt cx="0" cy="0"/>
        </a:xfrm>
      </p:grpSpPr>
      <p:sp>
        <p:nvSpPr>
          <p:cNvPr id="72" name="Google Shape;72;p1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73" name="Google Shape;73;p12"/>
          <p:cNvGrpSpPr/>
          <p:nvPr/>
        </p:nvGrpSpPr>
        <p:grpSpPr>
          <a:xfrm>
            <a:off x="4870457" y="830750"/>
            <a:ext cx="4589517" cy="4887577"/>
            <a:chOff x="3458353" y="512653"/>
            <a:chExt cx="5769348" cy="5951750"/>
          </a:xfrm>
        </p:grpSpPr>
        <p:pic>
          <p:nvPicPr>
            <p:cNvPr id="74" name="Google Shape;74;p1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75" name="Google Shape;75;p1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76" name="Google Shape;76;p1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12"/>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
        <p:nvSpPr>
          <p:cNvPr id="80" name="Google Shape;80;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3" name="Google Shape;83;p1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87" name="Google Shape;87;p1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88" name="Google Shape;88;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2">
  <p:cSld name="TITLE_2_1_1_2_2_2">
    <p:bg>
      <p:bgPr>
        <a:solidFill>
          <a:srgbClr val="000000"/>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1" name="Google Shape;91;p1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95" name="Google Shape;95;p1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96" name="Google Shape;96;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97" name="Shape 97"/>
        <p:cNvGrpSpPr/>
        <p:nvPr/>
      </p:nvGrpSpPr>
      <p:grpSpPr>
        <a:xfrm>
          <a:off x="0" y="0"/>
          <a:ext cx="0" cy="0"/>
          <a:chOff x="0" y="0"/>
          <a:chExt cx="0" cy="0"/>
        </a:xfrm>
      </p:grpSpPr>
      <p:sp>
        <p:nvSpPr>
          <p:cNvPr id="98" name="Google Shape;98;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1" name="Google Shape;101;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5" name="Google Shape;105;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Clr>
                <a:schemeClr val="dk1"/>
              </a:buClr>
              <a:buSzPts val="2400"/>
              <a:buNone/>
              <a:defRPr sz="2400">
                <a:solidFill>
                  <a:schemeClr val="dk1"/>
                </a:solidFill>
              </a:defRPr>
            </a:lvl2pPr>
            <a:lvl3pPr lvl="2" rtl="0" algn="l">
              <a:lnSpc>
                <a:spcPct val="100000"/>
              </a:lnSpc>
              <a:spcBef>
                <a:spcPts val="0"/>
              </a:spcBef>
              <a:spcAft>
                <a:spcPts val="0"/>
              </a:spcAft>
              <a:buClr>
                <a:schemeClr val="dk1"/>
              </a:buClr>
              <a:buSzPts val="2400"/>
              <a:buNone/>
              <a:defRPr sz="2400">
                <a:solidFill>
                  <a:schemeClr val="dk1"/>
                </a:solidFill>
              </a:defRPr>
            </a:lvl3pPr>
            <a:lvl4pPr lvl="3" rtl="0" algn="l">
              <a:lnSpc>
                <a:spcPct val="100000"/>
              </a:lnSpc>
              <a:spcBef>
                <a:spcPts val="0"/>
              </a:spcBef>
              <a:spcAft>
                <a:spcPts val="0"/>
              </a:spcAft>
              <a:buClr>
                <a:schemeClr val="dk1"/>
              </a:buClr>
              <a:buSzPts val="2400"/>
              <a:buNone/>
              <a:defRPr sz="2400">
                <a:solidFill>
                  <a:schemeClr val="dk1"/>
                </a:solidFill>
              </a:defRPr>
            </a:lvl4pPr>
            <a:lvl5pPr lvl="4" rtl="0" algn="l">
              <a:lnSpc>
                <a:spcPct val="100000"/>
              </a:lnSpc>
              <a:spcBef>
                <a:spcPts val="0"/>
              </a:spcBef>
              <a:spcAft>
                <a:spcPts val="0"/>
              </a:spcAft>
              <a:buClr>
                <a:schemeClr val="dk1"/>
              </a:buClr>
              <a:buSzPts val="2400"/>
              <a:buNone/>
              <a:defRPr sz="2400">
                <a:solidFill>
                  <a:schemeClr val="dk1"/>
                </a:solidFill>
              </a:defRPr>
            </a:lvl5pPr>
            <a:lvl6pPr lvl="5" rtl="0" algn="l">
              <a:lnSpc>
                <a:spcPct val="100000"/>
              </a:lnSpc>
              <a:spcBef>
                <a:spcPts val="0"/>
              </a:spcBef>
              <a:spcAft>
                <a:spcPts val="0"/>
              </a:spcAft>
              <a:buClr>
                <a:schemeClr val="dk1"/>
              </a:buClr>
              <a:buSzPts val="2400"/>
              <a:buNone/>
              <a:defRPr sz="2400">
                <a:solidFill>
                  <a:schemeClr val="dk1"/>
                </a:solidFill>
              </a:defRPr>
            </a:lvl6pPr>
            <a:lvl7pPr lvl="6" rtl="0" algn="l">
              <a:lnSpc>
                <a:spcPct val="100000"/>
              </a:lnSpc>
              <a:spcBef>
                <a:spcPts val="0"/>
              </a:spcBef>
              <a:spcAft>
                <a:spcPts val="0"/>
              </a:spcAft>
              <a:buClr>
                <a:schemeClr val="dk1"/>
              </a:buClr>
              <a:buSzPts val="2400"/>
              <a:buNone/>
              <a:defRPr sz="2400">
                <a:solidFill>
                  <a:schemeClr val="dk1"/>
                </a:solidFill>
              </a:defRPr>
            </a:lvl7pPr>
            <a:lvl8pPr lvl="7" rtl="0" algn="l">
              <a:lnSpc>
                <a:spcPct val="100000"/>
              </a:lnSpc>
              <a:spcBef>
                <a:spcPts val="0"/>
              </a:spcBef>
              <a:spcAft>
                <a:spcPts val="0"/>
              </a:spcAft>
              <a:buClr>
                <a:schemeClr val="dk1"/>
              </a:buClr>
              <a:buSzPts val="2400"/>
              <a:buNone/>
              <a:defRPr sz="2400">
                <a:solidFill>
                  <a:schemeClr val="dk1"/>
                </a:solidFill>
              </a:defRPr>
            </a:lvl8pPr>
            <a:lvl9pPr lvl="8" rtl="0" algn="l">
              <a:lnSpc>
                <a:spcPct val="100000"/>
              </a:lnSpc>
              <a:spcBef>
                <a:spcPts val="0"/>
              </a:spcBef>
              <a:spcAft>
                <a:spcPts val="0"/>
              </a:spcAft>
              <a:buClr>
                <a:schemeClr val="dk1"/>
              </a:buClr>
              <a:buSzPts val="2400"/>
              <a:buNone/>
              <a:defRPr sz="2400">
                <a:solidFill>
                  <a:schemeClr val="dk1"/>
                </a:solidFill>
              </a:defRPr>
            </a:lvl9pPr>
          </a:lstStyle>
          <a:p/>
        </p:txBody>
      </p:sp>
      <p:sp>
        <p:nvSpPr>
          <p:cNvPr id="108" name="Google Shape;108;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112" name="Google Shape;112;p1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113" name="Google Shape;113;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114" name="Shape 114"/>
        <p:cNvGrpSpPr/>
        <p:nvPr/>
      </p:nvGrpSpPr>
      <p:grpSpPr>
        <a:xfrm>
          <a:off x="0" y="0"/>
          <a:ext cx="0" cy="0"/>
          <a:chOff x="0" y="0"/>
          <a:chExt cx="0" cy="0"/>
        </a:xfrm>
      </p:grpSpPr>
      <p:sp>
        <p:nvSpPr>
          <p:cNvPr id="115" name="Google Shape;115;p1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pic>
        <p:nvPicPr>
          <p:cNvPr id="116" name="Google Shape;116;p18"/>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117" name="Google Shape;117;p18"/>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18" name="Google Shape;118;p18"/>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119" name="Shape 119"/>
        <p:cNvGrpSpPr/>
        <p:nvPr/>
      </p:nvGrpSpPr>
      <p:grpSpPr>
        <a:xfrm>
          <a:off x="0" y="0"/>
          <a:ext cx="0" cy="0"/>
          <a:chOff x="0" y="0"/>
          <a:chExt cx="0" cy="0"/>
        </a:xfrm>
      </p:grpSpPr>
      <p:sp>
        <p:nvSpPr>
          <p:cNvPr id="120" name="Google Shape;120;p1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sp>
        <p:nvSpPr>
          <p:cNvPr id="121" name="Google Shape;121;p19"/>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22" name="Google Shape;122;p19"/>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sp>
        <p:nvSpPr>
          <p:cNvPr id="125" name="Google Shape;125;p20"/>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126" name="Google Shape;126;p20"/>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27" name="Google Shape;127;p20"/>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28" name="Google Shape;128;p20"/>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20"/>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130" name="Shape 130"/>
        <p:cNvGrpSpPr/>
        <p:nvPr/>
      </p:nvGrpSpPr>
      <p:grpSpPr>
        <a:xfrm>
          <a:off x="0" y="0"/>
          <a:ext cx="0" cy="0"/>
          <a:chOff x="0" y="0"/>
          <a:chExt cx="0" cy="0"/>
        </a:xfrm>
      </p:grpSpPr>
      <p:sp>
        <p:nvSpPr>
          <p:cNvPr id="131" name="Google Shape;131;p2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33" name="Google Shape;133;p2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000000"/>
              </a:buClr>
              <a:buSzPts val="1200"/>
              <a:buChar char="•"/>
              <a:defRPr sz="1200">
                <a:solidFill>
                  <a:srgbClr val="000000"/>
                </a:solidFill>
              </a:defRPr>
            </a:lvl6pPr>
            <a:lvl7pPr indent="-304800" lvl="6" marL="3200400" rtl="0" algn="l">
              <a:lnSpc>
                <a:spcPct val="90000"/>
              </a:lnSpc>
              <a:spcBef>
                <a:spcPts val="500"/>
              </a:spcBef>
              <a:spcAft>
                <a:spcPts val="0"/>
              </a:spcAft>
              <a:buClr>
                <a:srgbClr val="000000"/>
              </a:buClr>
              <a:buSzPts val="1200"/>
              <a:buChar char="•"/>
              <a:defRPr sz="1200">
                <a:solidFill>
                  <a:srgbClr val="000000"/>
                </a:solidFill>
              </a:defRPr>
            </a:lvl7pPr>
            <a:lvl8pPr indent="-304800" lvl="7" marL="3657600" rtl="0" algn="l">
              <a:lnSpc>
                <a:spcPct val="90000"/>
              </a:lnSpc>
              <a:spcBef>
                <a:spcPts val="500"/>
              </a:spcBef>
              <a:spcAft>
                <a:spcPts val="0"/>
              </a:spcAft>
              <a:buClr>
                <a:srgbClr val="000000"/>
              </a:buClr>
              <a:buSzPts val="1200"/>
              <a:buChar char="•"/>
              <a:defRPr sz="1200">
                <a:solidFill>
                  <a:srgbClr val="000000"/>
                </a:solidFill>
              </a:defRPr>
            </a:lvl8pPr>
            <a:lvl9pPr indent="-304800" lvl="8" marL="4114800" rtl="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134" name="Google Shape;134;p2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135" name="Google Shape;135;p21"/>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5" name="Google Shape;25;p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6" name="Google Shape;26;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9" name="Shape 139"/>
        <p:cNvGrpSpPr/>
        <p:nvPr/>
      </p:nvGrpSpPr>
      <p:grpSpPr>
        <a:xfrm>
          <a:off x="0" y="0"/>
          <a:ext cx="0" cy="0"/>
          <a:chOff x="0" y="0"/>
          <a:chExt cx="0" cy="0"/>
        </a:xfrm>
      </p:grpSpPr>
      <p:sp>
        <p:nvSpPr>
          <p:cNvPr id="140" name="Google Shape;140;p22"/>
          <p:cNvSpPr txBox="1"/>
          <p:nvPr>
            <p:ph type="title"/>
          </p:nvPr>
        </p:nvSpPr>
        <p:spPr>
          <a:xfrm>
            <a:off x="457200" y="857250"/>
            <a:ext cx="8229600" cy="800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p:txBody>
      </p:sp>
      <p:sp>
        <p:nvSpPr>
          <p:cNvPr id="141" name="Google Shape;141;p22"/>
          <p:cNvSpPr txBox="1"/>
          <p:nvPr>
            <p:ph idx="1" type="body"/>
          </p:nvPr>
        </p:nvSpPr>
        <p:spPr>
          <a:xfrm>
            <a:off x="457200" y="1687068"/>
            <a:ext cx="8229600" cy="3243900"/>
          </a:xfrm>
          <a:prstGeom prst="rect">
            <a:avLst/>
          </a:prstGeom>
          <a:noFill/>
          <a:ln>
            <a:noFill/>
          </a:ln>
        </p:spPr>
        <p:txBody>
          <a:bodyPr anchorCtr="0" anchor="t" bIns="45700" lIns="91425" spcFirstLastPara="1" rIns="91425" wrap="square" tIns="45700">
            <a:normAutofit/>
          </a:bodyPr>
          <a:lstStyle>
            <a:lvl1pPr indent="-228600" lvl="0" marL="457200" rtl="0" algn="l">
              <a:spcBef>
                <a:spcPts val="300"/>
              </a:spcBef>
              <a:spcAft>
                <a:spcPts val="0"/>
              </a:spcAft>
              <a:buSzPts val="1800"/>
              <a:buNone/>
              <a:defRPr/>
            </a:lvl1pPr>
            <a:lvl2pPr indent="-228600" lvl="1" marL="914400" rtl="0" algn="l">
              <a:spcBef>
                <a:spcPts val="300"/>
              </a:spcBef>
              <a:spcAft>
                <a:spcPts val="0"/>
              </a:spcAft>
              <a:buSzPts val="1800"/>
              <a:buNone/>
              <a:defRPr/>
            </a:lvl2pPr>
            <a:lvl3pPr indent="-228600" lvl="2" marL="1371600" rtl="0" algn="l">
              <a:spcBef>
                <a:spcPts val="300"/>
              </a:spcBef>
              <a:spcAft>
                <a:spcPts val="0"/>
              </a:spcAft>
              <a:buSzPts val="1800"/>
              <a:buNone/>
              <a:defRPr/>
            </a:lvl3pPr>
            <a:lvl4pPr indent="-228600" lvl="3" marL="1828800" rtl="0" algn="l">
              <a:spcBef>
                <a:spcPts val="300"/>
              </a:spcBef>
              <a:spcAft>
                <a:spcPts val="0"/>
              </a:spcAft>
              <a:buSzPts val="1800"/>
              <a:buNone/>
              <a:defRPr/>
            </a:lvl4pPr>
            <a:lvl5pPr indent="-228600" lvl="4" marL="2286000" rtl="0" algn="l">
              <a:spcBef>
                <a:spcPts val="300"/>
              </a:spcBef>
              <a:spcAft>
                <a:spcPts val="0"/>
              </a:spcAft>
              <a:buSzPts val="1800"/>
              <a:buNone/>
              <a:defRPr/>
            </a:lvl5pPr>
            <a:lvl6pPr indent="-342900" lvl="5" marL="2743200" rtl="0" algn="l">
              <a:spcBef>
                <a:spcPts val="300"/>
              </a:spcBef>
              <a:spcAft>
                <a:spcPts val="0"/>
              </a:spcAft>
              <a:buSzPts val="1800"/>
              <a:buChar char="•"/>
              <a:defRPr/>
            </a:lvl6pPr>
            <a:lvl7pPr indent="-342900" lvl="6" marL="3200400" rtl="0" algn="l">
              <a:spcBef>
                <a:spcPts val="300"/>
              </a:spcBef>
              <a:spcAft>
                <a:spcPts val="0"/>
              </a:spcAft>
              <a:buSzPts val="1800"/>
              <a:buChar char="•"/>
              <a:defRPr/>
            </a:lvl7pPr>
            <a:lvl8pPr indent="-342900" lvl="7" marL="3657600" rtl="0" algn="l">
              <a:spcBef>
                <a:spcPts val="300"/>
              </a:spcBef>
              <a:spcAft>
                <a:spcPts val="0"/>
              </a:spcAft>
              <a:buSzPts val="1800"/>
              <a:buChar char="•"/>
              <a:defRPr/>
            </a:lvl8pPr>
            <a:lvl9pPr indent="-342900" lvl="8" marL="4114800" rtl="0" algn="l">
              <a:spcBef>
                <a:spcPts val="300"/>
              </a:spcBef>
              <a:spcAft>
                <a:spcPts val="0"/>
              </a:spcAft>
              <a:buSzPts val="1800"/>
              <a:buChar char="•"/>
              <a:defRPr/>
            </a:lvl9pPr>
          </a:lstStyle>
          <a:p/>
        </p:txBody>
      </p:sp>
      <p:sp>
        <p:nvSpPr>
          <p:cNvPr id="142" name="Google Shape;142;p22"/>
          <p:cNvSpPr txBox="1"/>
          <p:nvPr>
            <p:ph idx="10" type="dt"/>
          </p:nvPr>
        </p:nvSpPr>
        <p:spPr>
          <a:xfrm>
            <a:off x="6586536" y="459486"/>
            <a:ext cx="957300" cy="342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2"/>
          <p:cNvSpPr txBox="1"/>
          <p:nvPr>
            <p:ph idx="11" type="ftr"/>
          </p:nvPr>
        </p:nvSpPr>
        <p:spPr>
          <a:xfrm>
            <a:off x="5257800" y="459486"/>
            <a:ext cx="1326000" cy="3429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2"/>
          <p:cNvSpPr txBox="1"/>
          <p:nvPr>
            <p:ph idx="12" type="sldNum"/>
          </p:nvPr>
        </p:nvSpPr>
        <p:spPr>
          <a:xfrm>
            <a:off x="8174736" y="1704"/>
            <a:ext cx="762000" cy="274200"/>
          </a:xfrm>
          <a:prstGeom prst="rect">
            <a:avLst/>
          </a:prstGeom>
          <a:noFill/>
          <a:ln>
            <a:noFill/>
          </a:ln>
        </p:spPr>
        <p:txBody>
          <a:bodyPr anchorCtr="0" anchor="b"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147" name="Google Shape;147;p23"/>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3"/>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9" name="Google Shape;149;p23"/>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150" name="Google Shape;150;p23"/>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I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51" name="Google Shape;151;p2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3" name="Google Shape;33;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1">
  <p:cSld name="Skills content slide 1 1 1">
    <p:bg>
      <p:bgPr>
        <a:solidFill>
          <a:schemeClr val="lt1"/>
        </a:solidFill>
      </p:bgPr>
    </p:bg>
    <p:spTree>
      <p:nvGrpSpPr>
        <p:cNvPr id="34" name="Shape 34"/>
        <p:cNvGrpSpPr/>
        <p:nvPr/>
      </p:nvGrpSpPr>
      <p:grpSpPr>
        <a:xfrm>
          <a:off x="0" y="0"/>
          <a:ext cx="0" cy="0"/>
          <a:chOff x="0" y="0"/>
          <a:chExt cx="0" cy="0"/>
        </a:xfrm>
      </p:grpSpPr>
      <p:sp>
        <p:nvSpPr>
          <p:cNvPr id="35" name="Google Shape;35;p5"/>
          <p:cNvSpPr txBox="1"/>
          <p:nvPr>
            <p:ph type="title"/>
          </p:nvPr>
        </p:nvSpPr>
        <p:spPr>
          <a:xfrm>
            <a:off x="613700" y="714275"/>
            <a:ext cx="8253225" cy="314100"/>
          </a:xfrm>
          <a:prstGeom prst="rect">
            <a:avLst/>
          </a:prstGeom>
          <a:noFill/>
          <a:ln>
            <a:noFill/>
          </a:ln>
        </p:spPr>
        <p:txBody>
          <a:bodyPr anchorCtr="0" anchor="b" bIns="60925" lIns="60925" spcFirstLastPara="1" rIns="60925" wrap="square" tIns="60925">
            <a:noAutofit/>
          </a:bodyPr>
          <a:lstStyle>
            <a:lvl1pPr lvl="0" algn="l">
              <a:lnSpc>
                <a:spcPct val="90000"/>
              </a:lnSpc>
              <a:spcBef>
                <a:spcPts val="0"/>
              </a:spcBef>
              <a:spcAft>
                <a:spcPts val="0"/>
              </a:spcAft>
              <a:buClr>
                <a:schemeClr val="dk1"/>
              </a:buClr>
              <a:buSzPts val="2700"/>
              <a:buNone/>
              <a:defRPr sz="2025">
                <a:solidFill>
                  <a:schemeClr val="dk1"/>
                </a:solidFill>
              </a:defRPr>
            </a:lvl1pPr>
            <a:lvl2pPr lvl="1" algn="l">
              <a:lnSpc>
                <a:spcPct val="100000"/>
              </a:lnSpc>
              <a:spcBef>
                <a:spcPts val="0"/>
              </a:spcBef>
              <a:spcAft>
                <a:spcPts val="0"/>
              </a:spcAft>
              <a:buSzPts val="3200"/>
              <a:buNone/>
              <a:defRPr sz="2400"/>
            </a:lvl2pPr>
            <a:lvl3pPr lvl="2" algn="l">
              <a:lnSpc>
                <a:spcPct val="100000"/>
              </a:lnSpc>
              <a:spcBef>
                <a:spcPts val="0"/>
              </a:spcBef>
              <a:spcAft>
                <a:spcPts val="0"/>
              </a:spcAft>
              <a:buSzPts val="3200"/>
              <a:buNone/>
              <a:defRPr sz="2400"/>
            </a:lvl3pPr>
            <a:lvl4pPr lvl="3" algn="l">
              <a:lnSpc>
                <a:spcPct val="100000"/>
              </a:lnSpc>
              <a:spcBef>
                <a:spcPts val="0"/>
              </a:spcBef>
              <a:spcAft>
                <a:spcPts val="0"/>
              </a:spcAft>
              <a:buSzPts val="3200"/>
              <a:buNone/>
              <a:defRPr sz="2400"/>
            </a:lvl4pPr>
            <a:lvl5pPr lvl="4" algn="l">
              <a:lnSpc>
                <a:spcPct val="100000"/>
              </a:lnSpc>
              <a:spcBef>
                <a:spcPts val="0"/>
              </a:spcBef>
              <a:spcAft>
                <a:spcPts val="0"/>
              </a:spcAft>
              <a:buSzPts val="3200"/>
              <a:buNone/>
              <a:defRPr sz="2400"/>
            </a:lvl5pPr>
            <a:lvl6pPr lvl="5" algn="l">
              <a:lnSpc>
                <a:spcPct val="100000"/>
              </a:lnSpc>
              <a:spcBef>
                <a:spcPts val="0"/>
              </a:spcBef>
              <a:spcAft>
                <a:spcPts val="0"/>
              </a:spcAft>
              <a:buSzPts val="3200"/>
              <a:buNone/>
              <a:defRPr sz="2400"/>
            </a:lvl6pPr>
            <a:lvl7pPr lvl="6" algn="l">
              <a:lnSpc>
                <a:spcPct val="100000"/>
              </a:lnSpc>
              <a:spcBef>
                <a:spcPts val="0"/>
              </a:spcBef>
              <a:spcAft>
                <a:spcPts val="0"/>
              </a:spcAft>
              <a:buSzPts val="3200"/>
              <a:buNone/>
              <a:defRPr sz="2400"/>
            </a:lvl7pPr>
            <a:lvl8pPr lvl="7" algn="l">
              <a:lnSpc>
                <a:spcPct val="100000"/>
              </a:lnSpc>
              <a:spcBef>
                <a:spcPts val="0"/>
              </a:spcBef>
              <a:spcAft>
                <a:spcPts val="0"/>
              </a:spcAft>
              <a:buSzPts val="3200"/>
              <a:buNone/>
              <a:defRPr sz="2400"/>
            </a:lvl8pPr>
            <a:lvl9pPr lvl="8" algn="l">
              <a:lnSpc>
                <a:spcPct val="100000"/>
              </a:lnSpc>
              <a:spcBef>
                <a:spcPts val="0"/>
              </a:spcBef>
              <a:spcAft>
                <a:spcPts val="0"/>
              </a:spcAft>
              <a:buSzPts val="3200"/>
              <a:buNone/>
              <a:defRPr sz="2400"/>
            </a:lvl9pPr>
          </a:lstStyle>
          <a:p/>
        </p:txBody>
      </p:sp>
      <p:sp>
        <p:nvSpPr>
          <p:cNvPr id="36" name="Google Shape;36;p5"/>
          <p:cNvSpPr/>
          <p:nvPr/>
        </p:nvSpPr>
        <p:spPr>
          <a:xfrm flipH="1">
            <a:off x="387502" y="447740"/>
            <a:ext cx="2219175" cy="87525"/>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7" name="Google Shape;37;p5"/>
          <p:cNvSpPr/>
          <p:nvPr/>
        </p:nvSpPr>
        <p:spPr>
          <a:xfrm rot="5400000">
            <a:off x="94679" y="740237"/>
            <a:ext cx="672075" cy="87075"/>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38" name="Google Shape;38;p5"/>
          <p:cNvSpPr/>
          <p:nvPr/>
        </p:nvSpPr>
        <p:spPr>
          <a:xfrm rot="5400000">
            <a:off x="2295500" y="224100"/>
            <a:ext cx="535275" cy="87075"/>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25"/>
              <a:buFont typeface="Arial"/>
              <a:buNone/>
            </a:pPr>
            <a:r>
              <a:t/>
            </a:r>
            <a:endParaRPr b="0" i="0" sz="1425" u="none" cap="none" strike="noStrike">
              <a:solidFill>
                <a:srgbClr val="000000"/>
              </a:solidFill>
              <a:latin typeface="Arial"/>
              <a:ea typeface="Arial"/>
              <a:cs typeface="Arial"/>
              <a:sym typeface="Arial"/>
            </a:endParaRPr>
          </a:p>
        </p:txBody>
      </p:sp>
      <p:sp>
        <p:nvSpPr>
          <p:cNvPr id="39" name="Google Shape;39;p5"/>
          <p:cNvSpPr txBox="1"/>
          <p:nvPr>
            <p:ph idx="1" type="subTitle"/>
          </p:nvPr>
        </p:nvSpPr>
        <p:spPr>
          <a:xfrm>
            <a:off x="613700" y="1028375"/>
            <a:ext cx="7625025" cy="3173175"/>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1500"/>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0" name="Google Shape;40;p5"/>
          <p:cNvSpPr txBox="1"/>
          <p:nvPr>
            <p:ph idx="12" type="sldNum"/>
          </p:nvPr>
        </p:nvSpPr>
        <p:spPr>
          <a:xfrm>
            <a:off x="8556784" y="4749851"/>
            <a:ext cx="548775" cy="393525"/>
          </a:xfrm>
          <a:prstGeom prst="rect">
            <a:avLst/>
          </a:prstGeom>
          <a:noFill/>
          <a:ln>
            <a:noFill/>
          </a:ln>
        </p:spPr>
        <p:txBody>
          <a:bodyPr anchorCtr="0" anchor="t" bIns="121900" lIns="121900" spcFirstLastPara="1" rIns="121900" wrap="square" tIns="121900">
            <a:noAutofit/>
          </a:bodyPr>
          <a:lstStyle>
            <a:lvl1pPr indent="0" lvl="0"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1pPr>
            <a:lvl2pPr indent="0" lvl="1"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2pPr>
            <a:lvl3pPr indent="0" lvl="2"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3pPr>
            <a:lvl4pPr indent="0" lvl="3"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4pPr>
            <a:lvl5pPr indent="0" lvl="4"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5pPr>
            <a:lvl6pPr indent="0" lvl="5"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6pPr>
            <a:lvl7pPr indent="0" lvl="6"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7pPr>
            <a:lvl8pPr indent="0" lvl="7"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8pPr>
            <a:lvl9pPr indent="0" lvl="8" marL="0" algn="r">
              <a:lnSpc>
                <a:spcPct val="100000"/>
              </a:lnSpc>
              <a:spcBef>
                <a:spcPts val="0"/>
              </a:spcBef>
              <a:spcAft>
                <a:spcPts val="0"/>
              </a:spcAft>
              <a:buSzPts val="1300"/>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41" name="Shape 41"/>
        <p:cNvGrpSpPr/>
        <p:nvPr/>
      </p:nvGrpSpPr>
      <p:grpSpPr>
        <a:xfrm>
          <a:off x="0" y="0"/>
          <a:ext cx="0" cy="0"/>
          <a:chOff x="0" y="0"/>
          <a:chExt cx="0" cy="0"/>
        </a:xfrm>
      </p:grpSpPr>
      <p:sp>
        <p:nvSpPr>
          <p:cNvPr id="42" name="Google Shape;42;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43" name="Shape 43"/>
        <p:cNvGrpSpPr/>
        <p:nvPr/>
      </p:nvGrpSpPr>
      <p:grpSpPr>
        <a:xfrm>
          <a:off x="0" y="0"/>
          <a:ext cx="0" cy="0"/>
          <a:chOff x="0" y="0"/>
          <a:chExt cx="0" cy="0"/>
        </a:xfrm>
      </p:grpSpPr>
      <p:sp>
        <p:nvSpPr>
          <p:cNvPr id="44" name="Google Shape;44;p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45" name="Google Shape;45;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49" name="Google Shape;49;p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100000"/>
              </a:lnSpc>
              <a:spcBef>
                <a:spcPts val="0"/>
              </a:spcBef>
              <a:spcAft>
                <a:spcPts val="0"/>
              </a:spcAft>
              <a:buClr>
                <a:schemeClr val="dk1"/>
              </a:buClr>
              <a:buSzPts val="1500"/>
              <a:buNone/>
              <a:defRPr sz="1500">
                <a:solidFill>
                  <a:schemeClr val="dk1"/>
                </a:solidFill>
              </a:defRPr>
            </a:lvl2pPr>
            <a:lvl3pPr indent="-228600" lvl="2" marL="1371600" algn="l">
              <a:lnSpc>
                <a:spcPct val="100000"/>
              </a:lnSpc>
              <a:spcBef>
                <a:spcPts val="0"/>
              </a:spcBef>
              <a:spcAft>
                <a:spcPts val="0"/>
              </a:spcAft>
              <a:buClr>
                <a:schemeClr val="dk1"/>
              </a:buClr>
              <a:buSzPts val="1500"/>
              <a:buNone/>
              <a:defRPr sz="1500">
                <a:solidFill>
                  <a:schemeClr val="dk1"/>
                </a:solidFill>
              </a:defRPr>
            </a:lvl3pPr>
            <a:lvl4pPr indent="-228600" lvl="3" marL="1828800" algn="l">
              <a:lnSpc>
                <a:spcPct val="100000"/>
              </a:lnSpc>
              <a:spcBef>
                <a:spcPts val="0"/>
              </a:spcBef>
              <a:spcAft>
                <a:spcPts val="0"/>
              </a:spcAft>
              <a:buClr>
                <a:schemeClr val="dk1"/>
              </a:buClr>
              <a:buSzPts val="1500"/>
              <a:buNone/>
              <a:defRPr sz="1500">
                <a:solidFill>
                  <a:schemeClr val="dk1"/>
                </a:solidFill>
              </a:defRPr>
            </a:lvl4pPr>
            <a:lvl5pPr indent="-228600" lvl="4" marL="2286000" algn="l">
              <a:lnSpc>
                <a:spcPct val="100000"/>
              </a:lnSpc>
              <a:spcBef>
                <a:spcPts val="0"/>
              </a:spcBef>
              <a:spcAft>
                <a:spcPts val="0"/>
              </a:spcAft>
              <a:buClr>
                <a:schemeClr val="dk1"/>
              </a:buClr>
              <a:buSzPts val="1500"/>
              <a:buNone/>
              <a:defRPr sz="1500">
                <a:solidFill>
                  <a:schemeClr val="dk1"/>
                </a:solidFill>
              </a:defRPr>
            </a:lvl5pPr>
            <a:lvl6pPr indent="-323850" lvl="5" marL="2743200" algn="l">
              <a:lnSpc>
                <a:spcPct val="100000"/>
              </a:lnSpc>
              <a:spcBef>
                <a:spcPts val="0"/>
              </a:spcBef>
              <a:spcAft>
                <a:spcPts val="0"/>
              </a:spcAft>
              <a:buClr>
                <a:schemeClr val="dk1"/>
              </a:buClr>
              <a:buSzPts val="1500"/>
              <a:buChar char="•"/>
              <a:defRPr sz="1500">
                <a:solidFill>
                  <a:schemeClr val="dk1"/>
                </a:solidFill>
              </a:defRPr>
            </a:lvl6pPr>
            <a:lvl7pPr indent="-323850" lvl="6" marL="3200400" algn="l">
              <a:lnSpc>
                <a:spcPct val="100000"/>
              </a:lnSpc>
              <a:spcBef>
                <a:spcPts val="0"/>
              </a:spcBef>
              <a:spcAft>
                <a:spcPts val="0"/>
              </a:spcAft>
              <a:buClr>
                <a:schemeClr val="dk1"/>
              </a:buClr>
              <a:buSzPts val="1500"/>
              <a:buChar char="•"/>
              <a:defRPr sz="1500">
                <a:solidFill>
                  <a:schemeClr val="dk1"/>
                </a:solidFill>
              </a:defRPr>
            </a:lvl7pPr>
            <a:lvl8pPr indent="-323850" lvl="7" marL="3657600" algn="l">
              <a:lnSpc>
                <a:spcPct val="100000"/>
              </a:lnSpc>
              <a:spcBef>
                <a:spcPts val="0"/>
              </a:spcBef>
              <a:spcAft>
                <a:spcPts val="0"/>
              </a:spcAft>
              <a:buClr>
                <a:schemeClr val="dk1"/>
              </a:buClr>
              <a:buSzPts val="1500"/>
              <a:buChar char="•"/>
              <a:defRPr sz="1500">
                <a:solidFill>
                  <a:schemeClr val="dk1"/>
                </a:solidFill>
              </a:defRPr>
            </a:lvl8pPr>
            <a:lvl9pPr indent="-323850" lvl="8" marL="4114800" algn="l">
              <a:lnSpc>
                <a:spcPct val="100000"/>
              </a:lnSpc>
              <a:spcBef>
                <a:spcPts val="0"/>
              </a:spcBef>
              <a:spcAft>
                <a:spcPts val="0"/>
              </a:spcAft>
              <a:buClr>
                <a:schemeClr val="dk1"/>
              </a:buClr>
              <a:buSzPts val="1500"/>
              <a:buChar char="•"/>
              <a:defRPr sz="1500">
                <a:solidFill>
                  <a:schemeClr val="dk1"/>
                </a:solidFill>
              </a:defRPr>
            </a:lvl9pPr>
          </a:lstStyle>
          <a:p/>
        </p:txBody>
      </p:sp>
      <p:sp>
        <p:nvSpPr>
          <p:cNvPr id="50" name="Google Shape;50;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51" name="Shape 51"/>
        <p:cNvGrpSpPr/>
        <p:nvPr/>
      </p:nvGrpSpPr>
      <p:grpSpPr>
        <a:xfrm>
          <a:off x="0" y="0"/>
          <a:ext cx="0" cy="0"/>
          <a:chOff x="0" y="0"/>
          <a:chExt cx="0" cy="0"/>
        </a:xfrm>
      </p:grpSpPr>
      <p:sp>
        <p:nvSpPr>
          <p:cNvPr id="52" name="Google Shape;52;p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pic>
        <p:nvPicPr>
          <p:cNvPr id="53" name="Google Shape;53;p8"/>
          <p:cNvPicPr preferRelativeResize="0"/>
          <p:nvPr/>
        </p:nvPicPr>
        <p:blipFill rotWithShape="1">
          <a:blip r:embed="rId2">
            <a:alphaModFix/>
          </a:blip>
          <a:srcRect b="0" l="0" r="0" t="0"/>
          <a:stretch/>
        </p:blipFill>
        <p:spPr>
          <a:xfrm>
            <a:off x="2975050" y="456025"/>
            <a:ext cx="8270745" cy="5240901"/>
          </a:xfrm>
          <a:prstGeom prst="rect">
            <a:avLst/>
          </a:prstGeom>
          <a:noFill/>
          <a:ln>
            <a:noFill/>
          </a:ln>
        </p:spPr>
      </p:pic>
      <p:sp>
        <p:nvSpPr>
          <p:cNvPr id="54" name="Google Shape;54;p8"/>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5" name="Google Shape;55;p8"/>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56" name="Shape 56"/>
        <p:cNvGrpSpPr/>
        <p:nvPr/>
      </p:nvGrpSpPr>
      <p:grpSpPr>
        <a:xfrm>
          <a:off x="0" y="0"/>
          <a:ext cx="0" cy="0"/>
          <a:chOff x="0" y="0"/>
          <a:chExt cx="0" cy="0"/>
        </a:xfrm>
      </p:grpSpPr>
      <p:sp>
        <p:nvSpPr>
          <p:cNvPr id="57" name="Google Shape;57;p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sp>
        <p:nvSpPr>
          <p:cNvPr id="58" name="Google Shape;58;p9"/>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59" name="Google Shape;59;p9"/>
          <p:cNvPicPr preferRelativeResize="0"/>
          <p:nvPr/>
        </p:nvPicPr>
        <p:blipFill rotWithShape="1">
          <a:blip r:embed="rId2">
            <a:alphaModFix/>
          </a:blip>
          <a:srcRect b="0" l="0" r="0" t="0"/>
          <a:stretch/>
        </p:blipFill>
        <p:spPr>
          <a:xfrm>
            <a:off x="948098" y="937700"/>
            <a:ext cx="7247804"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60" name="Shape 60"/>
        <p:cNvGrpSpPr/>
        <p:nvPr/>
      </p:nvGrpSpPr>
      <p:grpSpPr>
        <a:xfrm>
          <a:off x="0" y="0"/>
          <a:ext cx="0" cy="0"/>
          <a:chOff x="0" y="0"/>
          <a:chExt cx="0" cy="0"/>
        </a:xfrm>
      </p:grpSpPr>
      <p:sp>
        <p:nvSpPr>
          <p:cNvPr id="61" name="Google Shape;61;p1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FFFFFF"/>
              </a:solidFill>
            </a:endParaRPr>
          </a:p>
        </p:txBody>
      </p:sp>
      <p:sp>
        <p:nvSpPr>
          <p:cNvPr id="62" name="Google Shape;62;p10"/>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63" name="Google Shape;63;p10"/>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4" name="Google Shape;64;p10"/>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5" name="Google Shape;65;p10"/>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10"/>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theme" Target="../theme/theme1.xml"/><Relationship Id="rId12" Type="http://schemas.openxmlformats.org/officeDocument/2006/relationships/slideLayout" Target="../slideLayouts/slideLayout21.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chemeClr val="dk1"/>
              </a:buClr>
              <a:buSzPts val="5100"/>
              <a:buFont typeface="Arial"/>
              <a:buNone/>
              <a:defRPr b="1" i="0" sz="51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7" name="Google Shape;7;p1"/>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23850" lvl="5" marL="27432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 name="Shape 67"/>
        <p:cNvGrpSpPr/>
        <p:nvPr/>
      </p:nvGrpSpPr>
      <p:grpSpPr>
        <a:xfrm>
          <a:off x="0" y="0"/>
          <a:ext cx="0" cy="0"/>
          <a:chOff x="0" y="0"/>
          <a:chExt cx="0" cy="0"/>
        </a:xfrm>
      </p:grpSpPr>
      <p:sp>
        <p:nvSpPr>
          <p:cNvPr id="68" name="Google Shape;68;p11"/>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chemeClr val="dk1"/>
              </a:buClr>
              <a:buSzPts val="5100"/>
              <a:buFont typeface="Arial"/>
              <a:buNone/>
              <a:defRPr b="1" i="0" sz="51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69" name="Google Shape;69;p11"/>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23850" lvl="5" marL="27432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0" name="Google Shape;70;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5.jpg"/><Relationship Id="rId5" Type="http://schemas.openxmlformats.org/officeDocument/2006/relationships/image" Target="../media/image33.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64.png"/><Relationship Id="rId5"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6.png"/><Relationship Id="rId5" Type="http://schemas.openxmlformats.org/officeDocument/2006/relationships/image" Target="../media/image62.png"/><Relationship Id="rId6" Type="http://schemas.openxmlformats.org/officeDocument/2006/relationships/image" Target="../media/image2.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sp>
        <p:nvSpPr>
          <p:cNvPr id="156" name="Google Shape;156;p24"/>
          <p:cNvSpPr txBox="1"/>
          <p:nvPr>
            <p:ph type="title"/>
          </p:nvPr>
        </p:nvSpPr>
        <p:spPr>
          <a:xfrm>
            <a:off x="705000" y="2516825"/>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t/>
            </a:r>
            <a:endParaRPr/>
          </a:p>
          <a:p>
            <a:pPr indent="0" lvl="0" marL="0" rtl="0" algn="l">
              <a:lnSpc>
                <a:spcPct val="100000"/>
              </a:lnSpc>
              <a:spcBef>
                <a:spcPts val="0"/>
              </a:spcBef>
              <a:spcAft>
                <a:spcPts val="0"/>
              </a:spcAft>
              <a:buSzPts val="3500"/>
              <a:buNone/>
            </a:pPr>
            <a:r>
              <a:rPr lang="en-IN" sz="2700">
                <a:solidFill>
                  <a:schemeClr val="lt1"/>
                </a:solidFill>
              </a:rPr>
              <a:t>Welcome</a:t>
            </a:r>
            <a:endParaRPr sz="2700">
              <a:solidFill>
                <a:schemeClr val="lt1"/>
              </a:solidFill>
            </a:endParaRPr>
          </a:p>
          <a:p>
            <a:pPr indent="0" lvl="0" marL="0" rtl="0" algn="l">
              <a:lnSpc>
                <a:spcPct val="100000"/>
              </a:lnSpc>
              <a:spcBef>
                <a:spcPts val="0"/>
              </a:spcBef>
              <a:spcAft>
                <a:spcPts val="0"/>
              </a:spcAft>
              <a:buSzPts val="3500"/>
              <a:buNone/>
            </a:pPr>
            <a:r>
              <a:rPr lang="en-IN" sz="4500">
                <a:solidFill>
                  <a:schemeClr val="lt1"/>
                </a:solidFill>
              </a:rPr>
              <a:t>Agile Testing</a:t>
            </a:r>
            <a:endParaRPr sz="4500">
              <a:solidFill>
                <a:schemeClr val="lt1"/>
              </a:solidFill>
            </a:endParaRPr>
          </a:p>
        </p:txBody>
      </p:sp>
      <p:pic>
        <p:nvPicPr>
          <p:cNvPr id="157" name="Google Shape;157;p24"/>
          <p:cNvPicPr preferRelativeResize="0"/>
          <p:nvPr/>
        </p:nvPicPr>
        <p:blipFill rotWithShape="1">
          <a:blip r:embed="rId3">
            <a:alphaModFix/>
          </a:blip>
          <a:srcRect b="0" l="0" r="0" t="0"/>
          <a:stretch/>
        </p:blipFill>
        <p:spPr>
          <a:xfrm>
            <a:off x="5873950" y="3823950"/>
            <a:ext cx="3069123" cy="1392199"/>
          </a:xfrm>
          <a:prstGeom prst="rect">
            <a:avLst/>
          </a:prstGeom>
          <a:noFill/>
          <a:ln>
            <a:noFill/>
          </a:ln>
        </p:spPr>
      </p:pic>
      <p:sp>
        <p:nvSpPr>
          <p:cNvPr id="158" name="Google Shape;15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613700" y="659244"/>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Manual Testing</a:t>
            </a:r>
            <a:endParaRPr>
              <a:latin typeface="Helvetica Neue"/>
              <a:ea typeface="Helvetica Neue"/>
              <a:cs typeface="Helvetica Neue"/>
              <a:sym typeface="Helvetica Neue"/>
            </a:endParaRPr>
          </a:p>
        </p:txBody>
      </p:sp>
      <p:sp>
        <p:nvSpPr>
          <p:cNvPr id="239" name="Google Shape;239;p33"/>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sp>
        <p:nvSpPr>
          <p:cNvPr id="240" name="Google Shape;240;p33"/>
          <p:cNvSpPr txBox="1"/>
          <p:nvPr/>
        </p:nvSpPr>
        <p:spPr>
          <a:xfrm>
            <a:off x="4902188" y="1218305"/>
            <a:ext cx="3817125" cy="3393206"/>
          </a:xfrm>
          <a:prstGeom prst="rect">
            <a:avLst/>
          </a:prstGeom>
          <a:noFill/>
          <a:ln>
            <a:noFill/>
          </a:ln>
        </p:spPr>
        <p:txBody>
          <a:bodyPr anchorCtr="0" anchor="t" bIns="34275" lIns="68550" spcFirstLastPara="1" rIns="68550" wrap="square" tIns="34275">
            <a:spAutoFit/>
          </a:bodyPr>
          <a:lstStyle/>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Not regression testing</a:t>
            </a:r>
            <a:endParaRPr b="0" i="0" sz="1200" u="none" cap="none" strike="noStrike">
              <a:solidFill>
                <a:srgbClr val="000000"/>
              </a:solidFill>
              <a:latin typeface="Arial"/>
              <a:ea typeface="Arial"/>
              <a:cs typeface="Arial"/>
              <a:sym typeface="Arial"/>
            </a:endParaRPr>
          </a:p>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Experience + creativity</a:t>
            </a:r>
            <a:endParaRPr b="0" i="0" sz="1200" u="none" cap="none" strike="noStrike">
              <a:solidFill>
                <a:srgbClr val="000000"/>
              </a:solidFill>
              <a:latin typeface="Arial"/>
              <a:ea typeface="Arial"/>
              <a:cs typeface="Arial"/>
              <a:sym typeface="Arial"/>
            </a:endParaRPr>
          </a:p>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Learn about the system, discover defects &amp; improve automated testing</a:t>
            </a:r>
            <a:endParaRPr b="0" i="0" sz="1200" u="none" cap="none" strike="noStrike">
              <a:solidFill>
                <a:srgbClr val="000000"/>
              </a:solidFill>
              <a:latin typeface="Arial"/>
              <a:ea typeface="Arial"/>
              <a:cs typeface="Arial"/>
              <a:sym typeface="Arial"/>
            </a:endParaRPr>
          </a:p>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Can be based on missions/test charter/persona</a:t>
            </a:r>
            <a:endParaRPr b="0" i="0" sz="1200" u="none" cap="none" strike="noStrike">
              <a:solidFill>
                <a:srgbClr val="000000"/>
              </a:solidFill>
              <a:latin typeface="Arial"/>
              <a:ea typeface="Arial"/>
              <a:cs typeface="Arial"/>
              <a:sym typeface="Arial"/>
            </a:endParaRPr>
          </a:p>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Covers scenarios which can’t be automated or are too complex to automate</a:t>
            </a:r>
            <a:endParaRPr b="0" i="0" sz="1200" u="none" cap="none" strike="noStrike">
              <a:solidFill>
                <a:srgbClr val="000000"/>
              </a:solidFill>
              <a:latin typeface="Arial"/>
              <a:ea typeface="Arial"/>
              <a:cs typeface="Arial"/>
              <a:sym typeface="Arial"/>
            </a:endParaRPr>
          </a:p>
          <a:p>
            <a:pPr indent="-247650" lvl="0" marL="342900" marR="0" rtl="0" algn="l">
              <a:lnSpc>
                <a:spcPct val="2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Edge Scenarios for mission critical applications to prevent failure</a:t>
            </a:r>
            <a:endParaRPr b="0" i="0" sz="1200" u="none" cap="none" strike="noStrike">
              <a:solidFill>
                <a:srgbClr val="000000"/>
              </a:solidFill>
              <a:latin typeface="Arial"/>
              <a:ea typeface="Arial"/>
              <a:cs typeface="Arial"/>
              <a:sym typeface="Arial"/>
            </a:endParaRPr>
          </a:p>
        </p:txBody>
      </p:sp>
      <p:grpSp>
        <p:nvGrpSpPr>
          <p:cNvPr id="241" name="Google Shape;241;p33"/>
          <p:cNvGrpSpPr/>
          <p:nvPr/>
        </p:nvGrpSpPr>
        <p:grpSpPr>
          <a:xfrm>
            <a:off x="334047" y="956155"/>
            <a:ext cx="4314825" cy="4108174"/>
            <a:chOff x="334047" y="956155"/>
            <a:chExt cx="4314825" cy="4108174"/>
          </a:xfrm>
        </p:grpSpPr>
        <p:pic>
          <p:nvPicPr>
            <p:cNvPr id="242" name="Google Shape;242;p33"/>
            <p:cNvPicPr preferRelativeResize="0"/>
            <p:nvPr/>
          </p:nvPicPr>
          <p:blipFill rotWithShape="1">
            <a:blip r:embed="rId3">
              <a:alphaModFix/>
            </a:blip>
            <a:srcRect b="18421" l="0" r="0" t="5616"/>
            <a:stretch/>
          </p:blipFill>
          <p:spPr>
            <a:xfrm>
              <a:off x="334047" y="1367028"/>
              <a:ext cx="4314825" cy="3697301"/>
            </a:xfrm>
            <a:prstGeom prst="rect">
              <a:avLst/>
            </a:prstGeom>
            <a:noFill/>
            <a:ln>
              <a:noFill/>
            </a:ln>
          </p:spPr>
        </p:pic>
        <p:sp>
          <p:nvSpPr>
            <p:cNvPr id="243" name="Google Shape;243;p33"/>
            <p:cNvSpPr/>
            <p:nvPr/>
          </p:nvSpPr>
          <p:spPr>
            <a:xfrm>
              <a:off x="730264" y="956155"/>
              <a:ext cx="1188918" cy="821745"/>
            </a:xfrm>
            <a:prstGeom prst="cloud">
              <a:avLst/>
            </a:prstGeom>
            <a:solidFill>
              <a:srgbClr val="2F58A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grpSp>
      <p:sp>
        <p:nvSpPr>
          <p:cNvPr id="244" name="Google Shape;244;p33"/>
          <p:cNvSpPr/>
          <p:nvPr/>
        </p:nvSpPr>
        <p:spPr>
          <a:xfrm>
            <a:off x="171316" y="1304747"/>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t>Performance, Security, Scalability</a:t>
            </a:r>
            <a:endParaRPr/>
          </a:p>
        </p:txBody>
      </p:sp>
      <p:sp>
        <p:nvSpPr>
          <p:cNvPr id="250" name="Google Shape;250;p34"/>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sp>
        <p:nvSpPr>
          <p:cNvPr id="251" name="Google Shape;251;p34"/>
          <p:cNvSpPr txBox="1"/>
          <p:nvPr/>
        </p:nvSpPr>
        <p:spPr>
          <a:xfrm>
            <a:off x="4779731" y="1259194"/>
            <a:ext cx="4218075" cy="3116207"/>
          </a:xfrm>
          <a:prstGeom prst="rect">
            <a:avLst/>
          </a:prstGeom>
          <a:noFill/>
          <a:ln>
            <a:noFill/>
          </a:ln>
        </p:spPr>
        <p:txBody>
          <a:bodyPr anchorCtr="0" anchor="t" bIns="34275" lIns="68550" spcFirstLastPara="1" rIns="68550" wrap="square" tIns="34275">
            <a:spAutoFit/>
          </a:bodyPr>
          <a:lstStyle/>
          <a:p>
            <a:pPr indent="-247650" lvl="0" marL="342900" marR="0" rtl="0" algn="l">
              <a:lnSpc>
                <a:spcPct val="150000"/>
              </a:lnSpc>
              <a:spcBef>
                <a:spcPts val="0"/>
              </a:spcBef>
              <a:spcAft>
                <a:spcPts val="0"/>
              </a:spcAft>
              <a:buClr>
                <a:srgbClr val="000000"/>
              </a:buClr>
              <a:buSzPts val="1600"/>
              <a:buFont typeface="Proxima Nova"/>
              <a:buChar char="●"/>
            </a:pPr>
            <a:r>
              <a:rPr b="1" i="0" lang="en-IN" sz="1200" u="none" cap="none" strike="noStrike">
                <a:solidFill>
                  <a:srgbClr val="000000"/>
                </a:solidFill>
                <a:latin typeface="Arial"/>
                <a:ea typeface="Arial"/>
                <a:cs typeface="Arial"/>
                <a:sym typeface="Arial"/>
              </a:rPr>
              <a:t>Performance Testing -</a:t>
            </a:r>
            <a:r>
              <a:rPr b="0" i="0" lang="en-IN" sz="1200" u="none" cap="none" strike="noStrike">
                <a:solidFill>
                  <a:srgbClr val="000000"/>
                </a:solidFill>
                <a:latin typeface="Arial"/>
                <a:ea typeface="Arial"/>
                <a:cs typeface="Arial"/>
                <a:sym typeface="Arial"/>
              </a:rPr>
              <a:t> Generating data or metrics on the performance of your application. E.g. – A tipping point where your application can’t take any more requests.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1" i="0" lang="en-IN" sz="1200" u="none" cap="none" strike="noStrike">
                <a:solidFill>
                  <a:srgbClr val="000000"/>
                </a:solidFill>
                <a:latin typeface="Arial"/>
                <a:ea typeface="Arial"/>
                <a:cs typeface="Arial"/>
                <a:sym typeface="Arial"/>
              </a:rPr>
              <a:t>Security Testing -</a:t>
            </a:r>
            <a:r>
              <a:rPr b="0" i="0" lang="en-IN" sz="1200" u="none" cap="none" strike="noStrike">
                <a:solidFill>
                  <a:srgbClr val="000000"/>
                </a:solidFill>
                <a:latin typeface="Arial"/>
                <a:ea typeface="Arial"/>
                <a:cs typeface="Arial"/>
                <a:sym typeface="Arial"/>
              </a:rPr>
              <a:t> To check for vulnerability and security loopholes resulting in loss or unauthorized access of data. E.g.- PID (Personal Identification Information) of application users.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1" i="0" lang="en-IN" sz="1200" u="none" cap="none" strike="noStrike">
                <a:solidFill>
                  <a:srgbClr val="000000"/>
                </a:solidFill>
                <a:latin typeface="Arial"/>
                <a:ea typeface="Arial"/>
                <a:cs typeface="Arial"/>
                <a:sym typeface="Arial"/>
              </a:rPr>
              <a:t>Scalability Testing -</a:t>
            </a:r>
            <a:r>
              <a:rPr b="0" i="0" lang="en-IN" sz="1200" u="none" cap="none" strike="noStrike">
                <a:solidFill>
                  <a:srgbClr val="000000"/>
                </a:solidFill>
                <a:latin typeface="Arial"/>
                <a:ea typeface="Arial"/>
                <a:cs typeface="Arial"/>
                <a:sym typeface="Arial"/>
              </a:rPr>
              <a:t> Testing of a software application to measure its capability to scale up or scale out in terms of any of its non-functional capability. </a:t>
            </a:r>
            <a:endParaRPr b="0" i="0" sz="1200" u="none" cap="none" strike="noStrike">
              <a:solidFill>
                <a:srgbClr val="000000"/>
              </a:solidFill>
              <a:latin typeface="Arial"/>
              <a:ea typeface="Arial"/>
              <a:cs typeface="Arial"/>
              <a:sym typeface="Arial"/>
            </a:endParaRPr>
          </a:p>
        </p:txBody>
      </p:sp>
      <p:grpSp>
        <p:nvGrpSpPr>
          <p:cNvPr id="252" name="Google Shape;252;p34"/>
          <p:cNvGrpSpPr/>
          <p:nvPr/>
        </p:nvGrpSpPr>
        <p:grpSpPr>
          <a:xfrm>
            <a:off x="3185062" y="1778119"/>
            <a:ext cx="1554472" cy="671429"/>
            <a:chOff x="0" y="0"/>
            <a:chExt cx="2311138" cy="1021611"/>
          </a:xfrm>
        </p:grpSpPr>
        <p:sp>
          <p:nvSpPr>
            <p:cNvPr id="253" name="Google Shape;253;p34"/>
            <p:cNvSpPr/>
            <p:nvPr/>
          </p:nvSpPr>
          <p:spPr>
            <a:xfrm>
              <a:off x="0" y="0"/>
              <a:ext cx="1021611" cy="1021611"/>
            </a:xfrm>
            <a:prstGeom prst="pie">
              <a:avLst>
                <a:gd fmla="val 5400000" name="adj1"/>
                <a:gd fmla="val 16200000" name="adj2"/>
              </a:avLst>
            </a:prstGeom>
            <a:solidFill>
              <a:schemeClr val="lt1"/>
            </a:solidFill>
            <a:ln cap="flat" cmpd="sng" w="25400">
              <a:solidFill>
                <a:srgbClr val="959595"/>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4" name="Google Shape;254;p34"/>
            <p:cNvSpPr/>
            <p:nvPr/>
          </p:nvSpPr>
          <p:spPr>
            <a:xfrm>
              <a:off x="510805" y="0"/>
              <a:ext cx="1800333" cy="1021611"/>
            </a:xfrm>
            <a:prstGeom prst="rect">
              <a:avLst/>
            </a:prstGeom>
            <a:solidFill>
              <a:srgbClr val="4472C4"/>
            </a:solidFill>
            <a:ln cap="flat" cmpd="sng" w="25400">
              <a:solidFill>
                <a:srgbClr val="FFFFF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5" name="Google Shape;255;p34"/>
            <p:cNvSpPr txBox="1"/>
            <p:nvPr/>
          </p:nvSpPr>
          <p:spPr>
            <a:xfrm>
              <a:off x="510805" y="0"/>
              <a:ext cx="1800333" cy="30648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rgbClr val="000000"/>
                  </a:solidFill>
                  <a:latin typeface="Helvetica Neue Light"/>
                  <a:ea typeface="Helvetica Neue Light"/>
                  <a:cs typeface="Helvetica Neue Light"/>
                  <a:sym typeface="Helvetica Neue Light"/>
                </a:rPr>
                <a:t>Performance </a:t>
              </a:r>
              <a:endParaRPr b="0" i="0" sz="1050" u="none" cap="none" strike="noStrike">
                <a:solidFill>
                  <a:srgbClr val="000000"/>
                </a:solidFill>
                <a:latin typeface="Arial"/>
                <a:ea typeface="Arial"/>
                <a:cs typeface="Arial"/>
                <a:sym typeface="Arial"/>
              </a:endParaRPr>
            </a:p>
          </p:txBody>
        </p:sp>
        <p:sp>
          <p:nvSpPr>
            <p:cNvPr id="256" name="Google Shape;256;p34"/>
            <p:cNvSpPr/>
            <p:nvPr/>
          </p:nvSpPr>
          <p:spPr>
            <a:xfrm>
              <a:off x="178782" y="306483"/>
              <a:ext cx="664046" cy="664046"/>
            </a:xfrm>
            <a:prstGeom prst="pie">
              <a:avLst>
                <a:gd fmla="val 5400000" name="adj1"/>
                <a:gd fmla="val 16200000" name="adj2"/>
              </a:avLst>
            </a:prstGeom>
            <a:solidFill>
              <a:schemeClr val="lt1"/>
            </a:solidFill>
            <a:ln cap="flat" cmpd="sng" w="25400">
              <a:solidFill>
                <a:srgbClr val="959595"/>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7" name="Google Shape;257;p34"/>
            <p:cNvSpPr/>
            <p:nvPr/>
          </p:nvSpPr>
          <p:spPr>
            <a:xfrm>
              <a:off x="510805" y="306483"/>
              <a:ext cx="1800333" cy="664046"/>
            </a:xfrm>
            <a:prstGeom prst="rect">
              <a:avLst/>
            </a:prstGeom>
            <a:solidFill>
              <a:srgbClr val="4472C4"/>
            </a:solidFill>
            <a:ln cap="flat" cmpd="sng" w="25400">
              <a:solidFill>
                <a:srgbClr val="FFFFF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58" name="Google Shape;258;p34"/>
            <p:cNvSpPr txBox="1"/>
            <p:nvPr/>
          </p:nvSpPr>
          <p:spPr>
            <a:xfrm>
              <a:off x="510805" y="306483"/>
              <a:ext cx="1800333" cy="30648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rgbClr val="000000"/>
                  </a:solidFill>
                  <a:latin typeface="Helvetica Neue Light"/>
                  <a:ea typeface="Helvetica Neue Light"/>
                  <a:cs typeface="Helvetica Neue Light"/>
                  <a:sym typeface="Helvetica Neue Light"/>
                </a:rPr>
                <a:t>Security </a:t>
              </a:r>
              <a:endParaRPr b="0" i="0" sz="1050" u="none" cap="none" strike="noStrike">
                <a:solidFill>
                  <a:srgbClr val="000000"/>
                </a:solidFill>
                <a:latin typeface="Arial"/>
                <a:ea typeface="Arial"/>
                <a:cs typeface="Arial"/>
                <a:sym typeface="Arial"/>
              </a:endParaRPr>
            </a:p>
          </p:txBody>
        </p:sp>
        <p:sp>
          <p:nvSpPr>
            <p:cNvPr id="259" name="Google Shape;259;p34"/>
            <p:cNvSpPr/>
            <p:nvPr/>
          </p:nvSpPr>
          <p:spPr>
            <a:xfrm>
              <a:off x="357564" y="612966"/>
              <a:ext cx="306482" cy="306482"/>
            </a:xfrm>
            <a:prstGeom prst="pie">
              <a:avLst>
                <a:gd fmla="val 5400000" name="adj1"/>
                <a:gd fmla="val 16200000" name="adj2"/>
              </a:avLst>
            </a:prstGeom>
            <a:solidFill>
              <a:schemeClr val="lt1"/>
            </a:solidFill>
            <a:ln cap="flat" cmpd="sng" w="25400">
              <a:solidFill>
                <a:srgbClr val="959595"/>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0" name="Google Shape;260;p34"/>
            <p:cNvSpPr/>
            <p:nvPr/>
          </p:nvSpPr>
          <p:spPr>
            <a:xfrm>
              <a:off x="510805" y="612966"/>
              <a:ext cx="1800333" cy="306482"/>
            </a:xfrm>
            <a:prstGeom prst="rect">
              <a:avLst/>
            </a:prstGeom>
            <a:solidFill>
              <a:srgbClr val="4472C4"/>
            </a:solidFill>
            <a:ln cap="flat" cmpd="sng" w="25400">
              <a:solidFill>
                <a:srgbClr val="FFFFFF"/>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61" name="Google Shape;261;p34"/>
            <p:cNvSpPr txBox="1"/>
            <p:nvPr/>
          </p:nvSpPr>
          <p:spPr>
            <a:xfrm>
              <a:off x="510805" y="612966"/>
              <a:ext cx="1800333" cy="30648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rgbClr val="000000"/>
                  </a:solidFill>
                  <a:latin typeface="Helvetica Neue Light"/>
                  <a:ea typeface="Helvetica Neue Light"/>
                  <a:cs typeface="Helvetica Neue Light"/>
                  <a:sym typeface="Helvetica Neue Light"/>
                </a:rPr>
                <a:t>Scalability</a:t>
              </a:r>
              <a:endParaRPr b="0" i="0" sz="1050" u="none" cap="none" strike="noStrike">
                <a:solidFill>
                  <a:srgbClr val="000000"/>
                </a:solidFill>
                <a:latin typeface="Arial"/>
                <a:ea typeface="Arial"/>
                <a:cs typeface="Arial"/>
                <a:sym typeface="Arial"/>
              </a:endParaRPr>
            </a:p>
          </p:txBody>
        </p:sp>
      </p:grpSp>
      <p:sp>
        <p:nvSpPr>
          <p:cNvPr id="262" name="Google Shape;262;p34"/>
          <p:cNvSpPr/>
          <p:nvPr/>
        </p:nvSpPr>
        <p:spPr>
          <a:xfrm>
            <a:off x="2798569" y="1914755"/>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3" name="Google Shape;263;p34"/>
          <p:cNvGrpSpPr/>
          <p:nvPr/>
        </p:nvGrpSpPr>
        <p:grpSpPr>
          <a:xfrm>
            <a:off x="334047" y="1144877"/>
            <a:ext cx="4314825" cy="3956028"/>
            <a:chOff x="334047" y="1144877"/>
            <a:chExt cx="4314825" cy="3956028"/>
          </a:xfrm>
        </p:grpSpPr>
        <p:sp>
          <p:nvSpPr>
            <p:cNvPr id="264" name="Google Shape;264;p34"/>
            <p:cNvSpPr/>
            <p:nvPr/>
          </p:nvSpPr>
          <p:spPr>
            <a:xfrm>
              <a:off x="781128" y="1144877"/>
              <a:ext cx="1188918" cy="821745"/>
            </a:xfrm>
            <a:prstGeom prst="cloud">
              <a:avLst/>
            </a:prstGeom>
            <a:solidFill>
              <a:srgbClr val="2F58A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pic>
          <p:nvPicPr>
            <p:cNvPr id="265" name="Google Shape;265;p34"/>
            <p:cNvPicPr preferRelativeResize="0"/>
            <p:nvPr/>
          </p:nvPicPr>
          <p:blipFill rotWithShape="1">
            <a:blip r:embed="rId3">
              <a:alphaModFix/>
            </a:blip>
            <a:srcRect b="18421" l="0" r="0" t="5616"/>
            <a:stretch/>
          </p:blipFill>
          <p:spPr>
            <a:xfrm>
              <a:off x="334047" y="1403604"/>
              <a:ext cx="4314825" cy="36973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400">
                <a:solidFill>
                  <a:schemeClr val="lt1"/>
                </a:solidFill>
              </a:rPr>
              <a:t>Unit Testing</a:t>
            </a:r>
            <a:endParaRPr sz="2400">
              <a:solidFill>
                <a:schemeClr val="lt1"/>
              </a:solidFill>
            </a:endParaRPr>
          </a:p>
        </p:txBody>
      </p:sp>
      <p:pic>
        <p:nvPicPr>
          <p:cNvPr descr="Newspaper with solid fill" id="271" name="Google Shape;271;p35"/>
          <p:cNvPicPr preferRelativeResize="0"/>
          <p:nvPr/>
        </p:nvPicPr>
        <p:blipFill rotWithShape="1">
          <a:blip r:embed="rId3">
            <a:alphaModFix/>
          </a:blip>
          <a:srcRect b="0" l="0" r="0" t="0"/>
          <a:stretch/>
        </p:blipFill>
        <p:spPr>
          <a:xfrm>
            <a:off x="395487" y="692327"/>
            <a:ext cx="685800" cy="685800"/>
          </a:xfrm>
          <a:prstGeom prst="rect">
            <a:avLst/>
          </a:prstGeom>
          <a:noFill/>
          <a:ln>
            <a:noFill/>
          </a:ln>
        </p:spPr>
      </p:pic>
      <p:sp>
        <p:nvSpPr>
          <p:cNvPr id="272" name="Google Shape;272;p35"/>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613700" y="714275"/>
            <a:ext cx="8253300"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The Testing Iceberg</a:t>
            </a:r>
            <a:endParaRPr>
              <a:latin typeface="Helvetica Neue"/>
              <a:ea typeface="Helvetica Neue"/>
              <a:cs typeface="Helvetica Neue"/>
              <a:sym typeface="Helvetica Neue"/>
            </a:endParaRPr>
          </a:p>
        </p:txBody>
      </p:sp>
      <p:sp>
        <p:nvSpPr>
          <p:cNvPr id="278" name="Google Shape;278;p36"/>
          <p:cNvSpPr txBox="1"/>
          <p:nvPr>
            <p:ph idx="12" type="sldNum"/>
          </p:nvPr>
        </p:nvSpPr>
        <p:spPr>
          <a:xfrm>
            <a:off x="8556784" y="4749851"/>
            <a:ext cx="548700" cy="393600"/>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pic>
        <p:nvPicPr>
          <p:cNvPr id="279" name="Google Shape;279;p36"/>
          <p:cNvPicPr preferRelativeResize="0"/>
          <p:nvPr/>
        </p:nvPicPr>
        <p:blipFill rotWithShape="1">
          <a:blip r:embed="rId3">
            <a:alphaModFix/>
          </a:blip>
          <a:srcRect b="0" l="0" r="0" t="0"/>
          <a:stretch/>
        </p:blipFill>
        <p:spPr>
          <a:xfrm>
            <a:off x="2514536" y="1254888"/>
            <a:ext cx="4288600" cy="34949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What is a unit test?</a:t>
            </a:r>
            <a:endParaRPr/>
          </a:p>
        </p:txBody>
      </p:sp>
      <p:sp>
        <p:nvSpPr>
          <p:cNvPr id="285" name="Google Shape;285;p37"/>
          <p:cNvSpPr txBox="1"/>
          <p:nvPr>
            <p:ph idx="1" type="subTitle"/>
          </p:nvPr>
        </p:nvSpPr>
        <p:spPr>
          <a:xfrm>
            <a:off x="613700" y="1114786"/>
            <a:ext cx="4433788" cy="3635065"/>
          </a:xfrm>
          <a:prstGeom prst="rect">
            <a:avLst/>
          </a:prstGeom>
          <a:noFill/>
          <a:ln>
            <a:noFill/>
          </a:ln>
        </p:spPr>
        <p:txBody>
          <a:bodyPr anchorCtr="0" anchor="t" bIns="91400" lIns="91400" spcFirstLastPara="1" rIns="91400" wrap="square" tIns="91400">
            <a:noAutofit/>
          </a:bodyPr>
          <a:lstStyle/>
          <a:p>
            <a:pPr indent="46037" lvl="0" marL="182563" rtl="0" algn="l">
              <a:lnSpc>
                <a:spcPct val="150000"/>
              </a:lnSpc>
              <a:spcBef>
                <a:spcPts val="0"/>
              </a:spcBef>
              <a:spcAft>
                <a:spcPts val="0"/>
              </a:spcAft>
              <a:buSzPts val="1500"/>
              <a:buNone/>
            </a:pPr>
            <a:r>
              <a:rPr lang="en-IN" sz="1200"/>
              <a:t>A unit is the tiniest testable component/functionality(unit) of the software. At this level, individual units of the software are tested.</a:t>
            </a:r>
            <a:endParaRPr/>
          </a:p>
          <a:p>
            <a:pPr indent="-228600" lvl="0" marL="457200" rtl="0" algn="l">
              <a:lnSpc>
                <a:spcPct val="100000"/>
              </a:lnSpc>
              <a:spcBef>
                <a:spcPts val="0"/>
              </a:spcBef>
              <a:spcAft>
                <a:spcPts val="0"/>
              </a:spcAft>
              <a:buSzPts val="1500"/>
              <a:buNone/>
            </a:pPr>
            <a:r>
              <a:t/>
            </a:r>
            <a:endParaRPr sz="1200"/>
          </a:p>
          <a:p>
            <a:pPr indent="-285750" lvl="0" marL="514350" rtl="0" algn="l">
              <a:lnSpc>
                <a:spcPct val="100000"/>
              </a:lnSpc>
              <a:spcBef>
                <a:spcPts val="0"/>
              </a:spcBef>
              <a:spcAft>
                <a:spcPts val="0"/>
              </a:spcAft>
              <a:buSzPts val="1500"/>
              <a:buFont typeface="Arial"/>
              <a:buChar char="•"/>
            </a:pPr>
            <a:r>
              <a:rPr lang="en-IN" sz="1200"/>
              <a:t>Concerned with functional correctness &amp; completeness of individual units of code</a:t>
            </a:r>
            <a:endParaRPr/>
          </a:p>
          <a:p>
            <a:pPr indent="-285750" lvl="0" marL="514350" rtl="0" algn="l">
              <a:lnSpc>
                <a:spcPct val="100000"/>
              </a:lnSpc>
              <a:spcBef>
                <a:spcPts val="0"/>
              </a:spcBef>
              <a:spcAft>
                <a:spcPts val="0"/>
              </a:spcAft>
              <a:buSzPts val="1500"/>
              <a:buFont typeface="Arial"/>
              <a:buChar char="•"/>
            </a:pPr>
            <a:r>
              <a:rPr lang="en-IN" sz="1200"/>
              <a:t>Usually has a few input(s) and a single output. One function may have multiple unit tests according to usage</a:t>
            </a:r>
            <a:endParaRPr/>
          </a:p>
          <a:p>
            <a:pPr indent="-285750" lvl="0" marL="514350" rtl="0" algn="l">
              <a:lnSpc>
                <a:spcPct val="100000"/>
              </a:lnSpc>
              <a:spcBef>
                <a:spcPts val="0"/>
              </a:spcBef>
              <a:spcAft>
                <a:spcPts val="0"/>
              </a:spcAft>
              <a:buSzPts val="1500"/>
              <a:buFont typeface="Arial"/>
              <a:buChar char="•"/>
            </a:pPr>
            <a:r>
              <a:rPr lang="en-IN" sz="1200"/>
              <a:t>E.g. – Classes, functions, procedures, interfaces</a:t>
            </a:r>
            <a:endParaRPr/>
          </a:p>
          <a:p>
            <a:pPr indent="-285750" lvl="0" marL="514350" rtl="0" algn="l">
              <a:lnSpc>
                <a:spcPct val="100000"/>
              </a:lnSpc>
              <a:spcBef>
                <a:spcPts val="0"/>
              </a:spcBef>
              <a:spcAft>
                <a:spcPts val="0"/>
              </a:spcAft>
              <a:buSzPts val="1500"/>
              <a:buFont typeface="Arial"/>
              <a:buChar char="•"/>
            </a:pPr>
            <a:r>
              <a:rPr lang="en-IN" sz="1200"/>
              <a:t>Primarily written and executed by the same person who writes code for that piece or component.</a:t>
            </a:r>
            <a:endParaRPr/>
          </a:p>
          <a:p>
            <a:pPr indent="-285750" lvl="0" marL="514350" rtl="0" algn="l">
              <a:lnSpc>
                <a:spcPct val="100000"/>
              </a:lnSpc>
              <a:spcBef>
                <a:spcPts val="0"/>
              </a:spcBef>
              <a:spcAft>
                <a:spcPts val="0"/>
              </a:spcAft>
              <a:buSzPts val="1500"/>
              <a:buFont typeface="Arial"/>
              <a:buChar char="•"/>
            </a:pPr>
            <a:r>
              <a:rPr lang="en-IN" sz="1200"/>
              <a:t>Ensures :</a:t>
            </a:r>
            <a:endParaRPr/>
          </a:p>
          <a:p>
            <a:pPr indent="-285750" lvl="1" marL="971550" rtl="0" algn="l">
              <a:lnSpc>
                <a:spcPct val="100000"/>
              </a:lnSpc>
              <a:spcBef>
                <a:spcPts val="0"/>
              </a:spcBef>
              <a:spcAft>
                <a:spcPts val="0"/>
              </a:spcAft>
              <a:buSzPts val="1500"/>
              <a:buFont typeface="Arial"/>
              <a:buChar char="•"/>
            </a:pPr>
            <a:r>
              <a:rPr lang="en-IN" sz="1200"/>
              <a:t>Code meets expectation &amp; specification</a:t>
            </a:r>
            <a:endParaRPr/>
          </a:p>
          <a:p>
            <a:pPr indent="-285750" lvl="1" marL="971550" rtl="0" algn="l">
              <a:lnSpc>
                <a:spcPct val="100000"/>
              </a:lnSpc>
              <a:spcBef>
                <a:spcPts val="0"/>
              </a:spcBef>
              <a:spcAft>
                <a:spcPts val="0"/>
              </a:spcAft>
              <a:buSzPts val="1500"/>
              <a:buFont typeface="Arial"/>
              <a:buChar char="•"/>
            </a:pPr>
            <a:r>
              <a:rPr lang="en-IN" sz="1200"/>
              <a:t>Code continues to meet expectations over time: Avoiding regression</a:t>
            </a:r>
            <a:endParaRPr/>
          </a:p>
          <a:p>
            <a:pPr indent="-285750" lvl="0" marL="514350" rtl="0" algn="l">
              <a:lnSpc>
                <a:spcPct val="100000"/>
              </a:lnSpc>
              <a:spcBef>
                <a:spcPts val="0"/>
              </a:spcBef>
              <a:spcAft>
                <a:spcPts val="0"/>
              </a:spcAft>
              <a:buSzPts val="1500"/>
              <a:buFont typeface="Arial"/>
              <a:buChar char="•"/>
            </a:pPr>
            <a:r>
              <a:rPr lang="en-IN" sz="1200"/>
              <a:t>White box testing</a:t>
            </a:r>
            <a:endParaRPr/>
          </a:p>
          <a:p>
            <a:pPr indent="-190500" lvl="0" marL="514350" rtl="0" algn="l">
              <a:lnSpc>
                <a:spcPct val="100000"/>
              </a:lnSpc>
              <a:spcBef>
                <a:spcPts val="0"/>
              </a:spcBef>
              <a:spcAft>
                <a:spcPts val="0"/>
              </a:spcAft>
              <a:buSzPts val="1500"/>
              <a:buFont typeface="Arial"/>
              <a:buNone/>
            </a:pPr>
            <a:r>
              <a:t/>
            </a:r>
            <a:endParaRPr sz="1200"/>
          </a:p>
        </p:txBody>
      </p:sp>
      <p:sp>
        <p:nvSpPr>
          <p:cNvPr id="286" name="Google Shape;286;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pic>
        <p:nvPicPr>
          <p:cNvPr descr="Unit Testing" id="287" name="Google Shape;287;p37"/>
          <p:cNvPicPr preferRelativeResize="0"/>
          <p:nvPr/>
        </p:nvPicPr>
        <p:blipFill rotWithShape="1">
          <a:blip r:embed="rId3">
            <a:alphaModFix/>
          </a:blip>
          <a:srcRect b="0" l="0" r="0" t="0"/>
          <a:stretch/>
        </p:blipFill>
        <p:spPr>
          <a:xfrm>
            <a:off x="5070757" y="948881"/>
            <a:ext cx="3486027" cy="3614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Unit test structure - AAA</a:t>
            </a:r>
            <a:endParaRPr>
              <a:latin typeface="Helvetica Neue"/>
              <a:ea typeface="Helvetica Neue"/>
              <a:cs typeface="Helvetica Neue"/>
              <a:sym typeface="Helvetica Neue"/>
            </a:endParaRPr>
          </a:p>
        </p:txBody>
      </p:sp>
      <p:sp>
        <p:nvSpPr>
          <p:cNvPr id="293" name="Google Shape;293;p38"/>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pic>
        <p:nvPicPr>
          <p:cNvPr descr="arrange act assert pattern (aaa in unit testing)" id="294" name="Google Shape;294;p38"/>
          <p:cNvPicPr preferRelativeResize="0"/>
          <p:nvPr/>
        </p:nvPicPr>
        <p:blipFill rotWithShape="1">
          <a:blip r:embed="rId3">
            <a:alphaModFix/>
          </a:blip>
          <a:srcRect b="8567" l="0" r="0" t="0"/>
          <a:stretch/>
        </p:blipFill>
        <p:spPr>
          <a:xfrm>
            <a:off x="335756" y="1535029"/>
            <a:ext cx="4236244" cy="2338103"/>
          </a:xfrm>
          <a:prstGeom prst="rect">
            <a:avLst/>
          </a:prstGeom>
          <a:noFill/>
          <a:ln>
            <a:noFill/>
          </a:ln>
        </p:spPr>
      </p:pic>
      <p:pic>
        <p:nvPicPr>
          <p:cNvPr id="295" name="Google Shape;295;p38"/>
          <p:cNvPicPr preferRelativeResize="0"/>
          <p:nvPr/>
        </p:nvPicPr>
        <p:blipFill rotWithShape="1">
          <a:blip r:embed="rId4">
            <a:alphaModFix/>
          </a:blip>
          <a:srcRect b="0" l="0" r="0" t="0"/>
          <a:stretch/>
        </p:blipFill>
        <p:spPr>
          <a:xfrm>
            <a:off x="5085815" y="2300575"/>
            <a:ext cx="4019756" cy="13907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400">
                <a:solidFill>
                  <a:schemeClr val="lt1"/>
                </a:solidFill>
              </a:rPr>
              <a:t>Demo – Our first unit test</a:t>
            </a:r>
            <a:endParaRPr sz="2400">
              <a:solidFill>
                <a:schemeClr val="lt1"/>
              </a:solidFill>
            </a:endParaRPr>
          </a:p>
        </p:txBody>
      </p:sp>
      <p:pic>
        <p:nvPicPr>
          <p:cNvPr descr="Body builder with solid fill" id="301" name="Google Shape;301;p39"/>
          <p:cNvPicPr preferRelativeResize="0"/>
          <p:nvPr/>
        </p:nvPicPr>
        <p:blipFill rotWithShape="1">
          <a:blip r:embed="rId3">
            <a:alphaModFix/>
          </a:blip>
          <a:srcRect b="0" l="0" r="0" t="0"/>
          <a:stretch/>
        </p:blipFill>
        <p:spPr>
          <a:xfrm>
            <a:off x="621907" y="533448"/>
            <a:ext cx="685800" cy="685800"/>
          </a:xfrm>
          <a:prstGeom prst="rect">
            <a:avLst/>
          </a:prstGeom>
          <a:noFill/>
          <a:ln>
            <a:noFill/>
          </a:ln>
        </p:spPr>
      </p:pic>
      <p:grpSp>
        <p:nvGrpSpPr>
          <p:cNvPr id="302" name="Google Shape;302;p39"/>
          <p:cNvGrpSpPr/>
          <p:nvPr/>
        </p:nvGrpSpPr>
        <p:grpSpPr>
          <a:xfrm>
            <a:off x="1515790" y="672951"/>
            <a:ext cx="1536126" cy="406793"/>
            <a:chOff x="1104310" y="4171215"/>
            <a:chExt cx="1536126" cy="406793"/>
          </a:xfrm>
        </p:grpSpPr>
        <p:pic>
          <p:nvPicPr>
            <p:cNvPr descr="Stopwatch with solid fill" id="303" name="Google Shape;303;p39"/>
            <p:cNvPicPr preferRelativeResize="0"/>
            <p:nvPr/>
          </p:nvPicPr>
          <p:blipFill rotWithShape="1">
            <a:blip r:embed="rId4">
              <a:alphaModFix/>
            </a:blip>
            <a:srcRect b="0" l="0" r="0" t="0"/>
            <a:stretch/>
          </p:blipFill>
          <p:spPr>
            <a:xfrm>
              <a:off x="1104310" y="4171215"/>
              <a:ext cx="406793" cy="406793"/>
            </a:xfrm>
            <a:prstGeom prst="rect">
              <a:avLst/>
            </a:prstGeom>
            <a:noFill/>
            <a:ln>
              <a:noFill/>
            </a:ln>
          </p:spPr>
        </p:pic>
        <p:sp>
          <p:nvSpPr>
            <p:cNvPr id="304" name="Google Shape;304;p39"/>
            <p:cNvSpPr txBox="1"/>
            <p:nvPr/>
          </p:nvSpPr>
          <p:spPr>
            <a:xfrm>
              <a:off x="1511103" y="4224570"/>
              <a:ext cx="1129333"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500" u="none" cap="none" strike="noStrike">
                  <a:solidFill>
                    <a:schemeClr val="lt1"/>
                  </a:solidFill>
                  <a:latin typeface="Arial"/>
                  <a:ea typeface="Arial"/>
                  <a:cs typeface="Arial"/>
                  <a:sym typeface="Arial"/>
                </a:rPr>
                <a:t>10 minutes</a:t>
              </a:r>
              <a:endParaRPr b="0" i="0" sz="1050" u="none" cap="none" strike="noStrike">
                <a:solidFill>
                  <a:schemeClr val="lt1"/>
                </a:solidFill>
                <a:latin typeface="Arial"/>
                <a:ea typeface="Arial"/>
                <a:cs typeface="Arial"/>
                <a:sym typeface="Arial"/>
              </a:endParaRPr>
            </a:p>
          </p:txBody>
        </p:sp>
      </p:grpSp>
      <p:sp>
        <p:nvSpPr>
          <p:cNvPr id="305" name="Google Shape;305;p39"/>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
        <p:nvSpPr>
          <p:cNvPr id="306" name="Google Shape;306;p39"/>
          <p:cNvSpPr txBox="1"/>
          <p:nvPr/>
        </p:nvSpPr>
        <p:spPr>
          <a:xfrm>
            <a:off x="704999" y="2654176"/>
            <a:ext cx="4983419"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Instructions: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Check if the title of book is – “All the Light We Cannot See”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Steps: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“Arrange“ an object of class “Book”</a:t>
            </a:r>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“Act” by calling getTitle() method</a:t>
            </a:r>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“Assert” the returned result</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0" name="Shape 310"/>
        <p:cNvGrpSpPr/>
        <p:nvPr/>
      </p:nvGrpSpPr>
      <p:grpSpPr>
        <a:xfrm>
          <a:off x="0" y="0"/>
          <a:ext cx="0" cy="0"/>
          <a:chOff x="0" y="0"/>
          <a:chExt cx="0" cy="0"/>
        </a:xfrm>
      </p:grpSpPr>
      <p:sp>
        <p:nvSpPr>
          <p:cNvPr id="311" name="Google Shape;311;p4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How was the first-code?</a:t>
            </a:r>
            <a:endParaRPr>
              <a:solidFill>
                <a:schemeClr val="dk1"/>
              </a:solidFill>
            </a:endParaRPr>
          </a:p>
        </p:txBody>
      </p:sp>
      <p:sp>
        <p:nvSpPr>
          <p:cNvPr id="312" name="Google Shape;312;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
        <p:nvSpPr>
          <p:cNvPr id="313" name="Google Shape;313;p40"/>
          <p:cNvSpPr txBox="1"/>
          <p:nvPr>
            <p:ph idx="1" type="body"/>
          </p:nvPr>
        </p:nvSpPr>
        <p:spPr>
          <a:xfrm>
            <a:off x="613700" y="1152475"/>
            <a:ext cx="4543516" cy="3416400"/>
          </a:xfrm>
          <a:prstGeom prst="rect">
            <a:avLst/>
          </a:prstGeom>
          <a:noFill/>
          <a:ln>
            <a:noFill/>
          </a:ln>
        </p:spPr>
        <p:txBody>
          <a:bodyPr anchorCtr="0" anchor="t" bIns="91400" lIns="91400" spcFirstLastPara="1" rIns="91400" wrap="square" tIns="91400">
            <a:noAutofit/>
          </a:bodyPr>
          <a:lstStyle/>
          <a:p>
            <a:pPr indent="-228600" lvl="0" marL="457200" rtl="0" algn="l">
              <a:lnSpc>
                <a:spcPct val="150000"/>
              </a:lnSpc>
              <a:spcBef>
                <a:spcPts val="0"/>
              </a:spcBef>
              <a:spcAft>
                <a:spcPts val="0"/>
              </a:spcAft>
              <a:buSzPts val="1500"/>
              <a:buNone/>
            </a:pPr>
            <a:r>
              <a:rPr lang="en-IN"/>
              <a:t>What did we just do?</a:t>
            </a:r>
            <a:endParaRPr/>
          </a:p>
          <a:p>
            <a:pPr indent="-228600" lvl="0" marL="457200" rtl="0" algn="l">
              <a:lnSpc>
                <a:spcPct val="150000"/>
              </a:lnSpc>
              <a:spcBef>
                <a:spcPts val="0"/>
              </a:spcBef>
              <a:spcAft>
                <a:spcPts val="0"/>
              </a:spcAft>
              <a:buSzPts val="1500"/>
              <a:buNone/>
            </a:pPr>
            <a:r>
              <a:rPr lang="en-IN"/>
              <a:t>What did you observe?</a:t>
            </a:r>
            <a:endParaRPr/>
          </a:p>
          <a:p>
            <a:pPr indent="-228600" lvl="0" marL="457200" rtl="0" algn="l">
              <a:lnSpc>
                <a:spcPct val="150000"/>
              </a:lnSpc>
              <a:spcBef>
                <a:spcPts val="0"/>
              </a:spcBef>
              <a:spcAft>
                <a:spcPts val="0"/>
              </a:spcAft>
              <a:buSzPts val="1500"/>
              <a:buNone/>
            </a:pPr>
            <a:r>
              <a:rPr lang="en-IN"/>
              <a:t>Did you understand the code?</a:t>
            </a:r>
            <a:endParaRPr/>
          </a:p>
          <a:p>
            <a:pPr indent="-228600" lvl="0" marL="457200" rtl="0" algn="l">
              <a:lnSpc>
                <a:spcPct val="150000"/>
              </a:lnSpc>
              <a:spcBef>
                <a:spcPts val="0"/>
              </a:spcBef>
              <a:spcAft>
                <a:spcPts val="0"/>
              </a:spcAft>
              <a:buSzPts val="1500"/>
              <a:buNone/>
            </a:pPr>
            <a:r>
              <a:rPr lang="en-IN"/>
              <a:t>What was new for you?</a:t>
            </a:r>
            <a:endParaRPr/>
          </a:p>
          <a:p>
            <a:pPr indent="0" lvl="0" marL="228600" rtl="0" algn="l">
              <a:lnSpc>
                <a:spcPct val="150000"/>
              </a:lnSpc>
              <a:spcBef>
                <a:spcPts val="0"/>
              </a:spcBef>
              <a:spcAft>
                <a:spcPts val="0"/>
              </a:spcAft>
              <a:buSzPts val="1500"/>
              <a:buNone/>
            </a:pPr>
            <a:r>
              <a:t/>
            </a:r>
            <a:endParaRPr/>
          </a:p>
        </p:txBody>
      </p:sp>
      <p:pic>
        <p:nvPicPr>
          <p:cNvPr id="314" name="Google Shape;314;p40"/>
          <p:cNvPicPr preferRelativeResize="0"/>
          <p:nvPr/>
        </p:nvPicPr>
        <p:blipFill rotWithShape="1">
          <a:blip r:embed="rId3">
            <a:alphaModFix/>
          </a:blip>
          <a:srcRect b="0" l="0" r="0" t="11061"/>
          <a:stretch/>
        </p:blipFill>
        <p:spPr>
          <a:xfrm>
            <a:off x="4350866" y="1028375"/>
            <a:ext cx="4626602" cy="2756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8" name="Shape 318"/>
        <p:cNvGrpSpPr/>
        <p:nvPr/>
      </p:nvGrpSpPr>
      <p:grpSpPr>
        <a:xfrm>
          <a:off x="0" y="0"/>
          <a:ext cx="0" cy="0"/>
          <a:chOff x="0" y="0"/>
          <a:chExt cx="0" cy="0"/>
        </a:xfrm>
      </p:grpSpPr>
      <p:sp>
        <p:nvSpPr>
          <p:cNvPr id="319" name="Google Shape;319;p4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Assertion</a:t>
            </a:r>
            <a:endParaRPr>
              <a:solidFill>
                <a:schemeClr val="dk1"/>
              </a:solidFill>
            </a:endParaRPr>
          </a:p>
        </p:txBody>
      </p:sp>
      <p:sp>
        <p:nvSpPr>
          <p:cNvPr id="320" name="Google Shape;320;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
        <p:nvSpPr>
          <p:cNvPr id="321" name="Google Shape;321;p41"/>
          <p:cNvSpPr txBox="1"/>
          <p:nvPr>
            <p:ph idx="1" type="body"/>
          </p:nvPr>
        </p:nvSpPr>
        <p:spPr>
          <a:xfrm>
            <a:off x="613700" y="1152475"/>
            <a:ext cx="4673108" cy="3416400"/>
          </a:xfrm>
          <a:prstGeom prst="rect">
            <a:avLst/>
          </a:prstGeom>
          <a:noFill/>
          <a:ln>
            <a:noFill/>
          </a:ln>
        </p:spPr>
        <p:txBody>
          <a:bodyPr anchorCtr="0" anchor="t" bIns="91400" lIns="91400" spcFirstLastPara="1" rIns="91400" wrap="square" tIns="91400">
            <a:noAutofit/>
          </a:bodyPr>
          <a:lstStyle/>
          <a:p>
            <a:pPr indent="-285750" lvl="0" marL="514350" rtl="0" algn="l">
              <a:lnSpc>
                <a:spcPct val="150000"/>
              </a:lnSpc>
              <a:spcBef>
                <a:spcPts val="0"/>
              </a:spcBef>
              <a:spcAft>
                <a:spcPts val="0"/>
              </a:spcAft>
              <a:buSzPts val="1500"/>
              <a:buFont typeface="Arial"/>
              <a:buChar char="•"/>
            </a:pPr>
            <a:r>
              <a:rPr lang="en-IN"/>
              <a:t>Used to test a logical expression</a:t>
            </a:r>
            <a:endParaRPr/>
          </a:p>
          <a:p>
            <a:pPr indent="-285750" lvl="0" marL="514350" rtl="0" algn="l">
              <a:lnSpc>
                <a:spcPct val="150000"/>
              </a:lnSpc>
              <a:spcBef>
                <a:spcPts val="0"/>
              </a:spcBef>
              <a:spcAft>
                <a:spcPts val="0"/>
              </a:spcAft>
              <a:buSzPts val="1500"/>
              <a:buFont typeface="Arial"/>
              <a:buChar char="•"/>
            </a:pPr>
            <a:r>
              <a:rPr lang="en-IN"/>
              <a:t>At a binary level, assertion is just a Boolean expression – containing a true or false</a:t>
            </a:r>
            <a:endParaRPr/>
          </a:p>
          <a:p>
            <a:pPr indent="-285750" lvl="0" marL="514350" rtl="0" algn="l">
              <a:lnSpc>
                <a:spcPct val="150000"/>
              </a:lnSpc>
              <a:spcBef>
                <a:spcPts val="0"/>
              </a:spcBef>
              <a:spcAft>
                <a:spcPts val="0"/>
              </a:spcAft>
              <a:buSzPts val="1500"/>
              <a:buFont typeface="Arial"/>
              <a:buChar char="•"/>
            </a:pPr>
            <a:r>
              <a:rPr lang="en-IN"/>
              <a:t>Assertions are used to declare the expected behavior or outcome of a test</a:t>
            </a:r>
            <a:endParaRPr/>
          </a:p>
          <a:p>
            <a:pPr indent="-285750" lvl="0" marL="514350" rtl="0" algn="l">
              <a:lnSpc>
                <a:spcPct val="150000"/>
              </a:lnSpc>
              <a:spcBef>
                <a:spcPts val="0"/>
              </a:spcBef>
              <a:spcAft>
                <a:spcPts val="0"/>
              </a:spcAft>
              <a:buSzPts val="1500"/>
              <a:buFont typeface="Arial"/>
              <a:buChar char="•"/>
            </a:pPr>
            <a:r>
              <a:rPr lang="en-IN"/>
              <a:t>An assertion is true if the logical expression that is being tested is true and there are no bugs in the program.</a:t>
            </a:r>
            <a:endParaRPr/>
          </a:p>
        </p:txBody>
      </p:sp>
      <p:pic>
        <p:nvPicPr>
          <p:cNvPr id="322" name="Google Shape;322;p41"/>
          <p:cNvPicPr preferRelativeResize="0"/>
          <p:nvPr/>
        </p:nvPicPr>
        <p:blipFill rotWithShape="1">
          <a:blip r:embed="rId3">
            <a:alphaModFix/>
          </a:blip>
          <a:srcRect b="0" l="0" r="0" t="0"/>
          <a:stretch/>
        </p:blipFill>
        <p:spPr>
          <a:xfrm>
            <a:off x="5635921" y="536576"/>
            <a:ext cx="2571750" cy="441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Why unit test?</a:t>
            </a:r>
            <a:endParaRPr/>
          </a:p>
        </p:txBody>
      </p:sp>
      <p:sp>
        <p:nvSpPr>
          <p:cNvPr id="328" name="Google Shape;328;p4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85750" lvl="0" marL="514350" rtl="0" algn="l">
              <a:lnSpc>
                <a:spcPct val="150000"/>
              </a:lnSpc>
              <a:spcBef>
                <a:spcPts val="0"/>
              </a:spcBef>
              <a:spcAft>
                <a:spcPts val="0"/>
              </a:spcAft>
              <a:buSzPts val="1500"/>
              <a:buFont typeface="Arial"/>
              <a:buChar char="•"/>
            </a:pPr>
            <a:r>
              <a:rPr lang="en-IN"/>
              <a:t>Faster Debugging</a:t>
            </a:r>
            <a:endParaRPr/>
          </a:p>
          <a:p>
            <a:pPr indent="-285750" lvl="0" marL="514350" rtl="0" algn="l">
              <a:lnSpc>
                <a:spcPct val="150000"/>
              </a:lnSpc>
              <a:spcBef>
                <a:spcPts val="0"/>
              </a:spcBef>
              <a:spcAft>
                <a:spcPts val="0"/>
              </a:spcAft>
              <a:buSzPts val="1500"/>
              <a:buFont typeface="Arial"/>
              <a:buChar char="•"/>
            </a:pPr>
            <a:r>
              <a:rPr lang="en-IN"/>
              <a:t>Faster Development</a:t>
            </a:r>
            <a:endParaRPr/>
          </a:p>
          <a:p>
            <a:pPr indent="-285750" lvl="0" marL="514350" rtl="0" algn="l">
              <a:lnSpc>
                <a:spcPct val="150000"/>
              </a:lnSpc>
              <a:spcBef>
                <a:spcPts val="0"/>
              </a:spcBef>
              <a:spcAft>
                <a:spcPts val="0"/>
              </a:spcAft>
              <a:buSzPts val="1500"/>
              <a:buFont typeface="Arial"/>
              <a:buChar char="•"/>
            </a:pPr>
            <a:r>
              <a:rPr lang="en-IN"/>
              <a:t>Better Design</a:t>
            </a:r>
            <a:endParaRPr/>
          </a:p>
          <a:p>
            <a:pPr indent="-285750" lvl="0" marL="514350" rtl="0" algn="l">
              <a:lnSpc>
                <a:spcPct val="150000"/>
              </a:lnSpc>
              <a:spcBef>
                <a:spcPts val="0"/>
              </a:spcBef>
              <a:spcAft>
                <a:spcPts val="0"/>
              </a:spcAft>
              <a:buSzPts val="1500"/>
              <a:buFont typeface="Arial"/>
              <a:buChar char="•"/>
            </a:pPr>
            <a:r>
              <a:rPr lang="en-IN"/>
              <a:t>Excellent Regression Tool</a:t>
            </a:r>
            <a:endParaRPr/>
          </a:p>
          <a:p>
            <a:pPr indent="-285750" lvl="0" marL="514350" rtl="0" algn="l">
              <a:lnSpc>
                <a:spcPct val="150000"/>
              </a:lnSpc>
              <a:spcBef>
                <a:spcPts val="0"/>
              </a:spcBef>
              <a:spcAft>
                <a:spcPts val="0"/>
              </a:spcAft>
              <a:buSzPts val="1500"/>
              <a:buFont typeface="Arial"/>
              <a:buChar char="•"/>
            </a:pPr>
            <a:r>
              <a:rPr lang="en-IN"/>
              <a:t>Reduce future costs such as – bug fixes, maintenance, new additions etc.</a:t>
            </a:r>
            <a:endParaRPr/>
          </a:p>
          <a:p>
            <a:pPr indent="-285750" lvl="0" marL="514350" rtl="0" algn="l">
              <a:lnSpc>
                <a:spcPct val="150000"/>
              </a:lnSpc>
              <a:spcBef>
                <a:spcPts val="0"/>
              </a:spcBef>
              <a:spcAft>
                <a:spcPts val="0"/>
              </a:spcAft>
              <a:buSzPts val="1500"/>
              <a:buFont typeface="Arial"/>
              <a:buChar char="•"/>
            </a:pPr>
            <a:r>
              <a:rPr lang="en-IN"/>
              <a:t>Integration testing become much easier</a:t>
            </a:r>
            <a:endParaRPr/>
          </a:p>
          <a:p>
            <a:pPr indent="-285750" lvl="0" marL="514350" rtl="0" algn="l">
              <a:lnSpc>
                <a:spcPct val="150000"/>
              </a:lnSpc>
              <a:spcBef>
                <a:spcPts val="0"/>
              </a:spcBef>
              <a:spcAft>
                <a:spcPts val="0"/>
              </a:spcAft>
              <a:buSzPts val="1500"/>
              <a:buFont typeface="Arial"/>
              <a:buChar char="•"/>
            </a:pPr>
            <a:r>
              <a:rPr lang="en-IN"/>
              <a:t>Provides a living document of the system</a:t>
            </a:r>
            <a:endParaRPr/>
          </a:p>
        </p:txBody>
      </p:sp>
      <p:sp>
        <p:nvSpPr>
          <p:cNvPr id="329" name="Google Shape;329;p42"/>
          <p:cNvSpPr txBox="1"/>
          <p:nvPr>
            <p:ph idx="12" type="sldNum"/>
          </p:nvPr>
        </p:nvSpPr>
        <p:spPr>
          <a:xfrm>
            <a:off x="8556784" y="4760484"/>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2" name="Shape 162"/>
        <p:cNvGrpSpPr/>
        <p:nvPr/>
      </p:nvGrpSpPr>
      <p:grpSpPr>
        <a:xfrm>
          <a:off x="0" y="0"/>
          <a:ext cx="0" cy="0"/>
          <a:chOff x="0" y="0"/>
          <a:chExt cx="0" cy="0"/>
        </a:xfrm>
      </p:grpSpPr>
      <p:sp>
        <p:nvSpPr>
          <p:cNvPr id="163" name="Google Shape;163;p2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What is software testing?</a:t>
            </a:r>
            <a:endParaRPr>
              <a:solidFill>
                <a:schemeClr val="dk1"/>
              </a:solidFill>
            </a:endParaRPr>
          </a:p>
        </p:txBody>
      </p:sp>
      <p:sp>
        <p:nvSpPr>
          <p:cNvPr id="164" name="Google Shape;164;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
        <p:nvSpPr>
          <p:cNvPr id="165" name="Google Shape;165;p25"/>
          <p:cNvSpPr txBox="1"/>
          <p:nvPr>
            <p:ph idx="1" type="body"/>
          </p:nvPr>
        </p:nvSpPr>
        <p:spPr>
          <a:xfrm>
            <a:off x="394889" y="1333451"/>
            <a:ext cx="4359688" cy="3416400"/>
          </a:xfrm>
          <a:prstGeom prst="rect">
            <a:avLst/>
          </a:prstGeom>
          <a:noFill/>
          <a:ln>
            <a:noFill/>
          </a:ln>
        </p:spPr>
        <p:txBody>
          <a:bodyPr anchorCtr="0" anchor="t" bIns="91400" lIns="91400" spcFirstLastPara="1" rIns="91400" wrap="square" tIns="91400">
            <a:noAutofit/>
          </a:bodyPr>
          <a:lstStyle/>
          <a:p>
            <a:pPr indent="-228600" lvl="0" marL="457200" rtl="0" algn="just">
              <a:lnSpc>
                <a:spcPct val="150000"/>
              </a:lnSpc>
              <a:spcBef>
                <a:spcPts val="0"/>
              </a:spcBef>
              <a:spcAft>
                <a:spcPts val="0"/>
              </a:spcAft>
              <a:buSzPts val="1500"/>
              <a:buNone/>
            </a:pPr>
            <a:r>
              <a:rPr lang="en-IN" sz="1400"/>
              <a:t>Software testing is the act of:</a:t>
            </a:r>
            <a:endParaRPr/>
          </a:p>
          <a:p>
            <a:pPr indent="-285750" lvl="0" marL="514350" rtl="0" algn="just">
              <a:lnSpc>
                <a:spcPct val="150000"/>
              </a:lnSpc>
              <a:spcBef>
                <a:spcPts val="0"/>
              </a:spcBef>
              <a:spcAft>
                <a:spcPts val="0"/>
              </a:spcAft>
              <a:buSzPts val="1500"/>
              <a:buFont typeface="Arial"/>
              <a:buChar char="•"/>
            </a:pPr>
            <a:r>
              <a:rPr lang="en-IN" sz="1400"/>
              <a:t>Examining the artifacts and the behavior of the software under test by validation and verification. </a:t>
            </a:r>
            <a:endParaRPr/>
          </a:p>
          <a:p>
            <a:pPr indent="-285750" lvl="0" marL="514350" rtl="0" algn="just">
              <a:lnSpc>
                <a:spcPct val="150000"/>
              </a:lnSpc>
              <a:spcBef>
                <a:spcPts val="0"/>
              </a:spcBef>
              <a:spcAft>
                <a:spcPts val="0"/>
              </a:spcAft>
              <a:buSzPts val="1500"/>
              <a:buFont typeface="Arial"/>
              <a:buChar char="•"/>
            </a:pPr>
            <a:r>
              <a:rPr lang="en-IN" sz="1400"/>
              <a:t>Software testing can also  provide an objective, independent view of the software to allow the business to appreciate and understand the risks of software implementation.</a:t>
            </a:r>
            <a:endParaRPr/>
          </a:p>
          <a:p>
            <a:pPr indent="-228600" lvl="0" marL="457200" rtl="0" algn="just">
              <a:lnSpc>
                <a:spcPct val="150000"/>
              </a:lnSpc>
              <a:spcBef>
                <a:spcPts val="0"/>
              </a:spcBef>
              <a:spcAft>
                <a:spcPts val="0"/>
              </a:spcAft>
              <a:buSzPts val="1500"/>
              <a:buNone/>
            </a:pPr>
            <a:r>
              <a:t/>
            </a:r>
            <a:endParaRPr sz="1400"/>
          </a:p>
          <a:p>
            <a:pPr indent="-228600" lvl="0" marL="457200" rtl="0" algn="just">
              <a:lnSpc>
                <a:spcPct val="150000"/>
              </a:lnSpc>
              <a:spcBef>
                <a:spcPts val="0"/>
              </a:spcBef>
              <a:spcAft>
                <a:spcPts val="0"/>
              </a:spcAft>
              <a:buSzPts val="1500"/>
              <a:buNone/>
            </a:pPr>
            <a:r>
              <a:rPr i="1" lang="en-IN" sz="1400"/>
              <a:t>- Wikipedia</a:t>
            </a:r>
            <a:endParaRPr i="1" sz="1400"/>
          </a:p>
        </p:txBody>
      </p:sp>
      <p:pic>
        <p:nvPicPr>
          <p:cNvPr id="166" name="Google Shape;166;p25"/>
          <p:cNvPicPr preferRelativeResize="0"/>
          <p:nvPr/>
        </p:nvPicPr>
        <p:blipFill rotWithShape="1">
          <a:blip r:embed="rId3">
            <a:alphaModFix/>
          </a:blip>
          <a:srcRect b="9009" l="-2301" r="2301" t="22436"/>
          <a:stretch/>
        </p:blipFill>
        <p:spPr>
          <a:xfrm>
            <a:off x="4740350" y="1426463"/>
            <a:ext cx="4008761" cy="21906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Guidelines/Good Practices</a:t>
            </a:r>
            <a:endParaRPr/>
          </a:p>
        </p:txBody>
      </p:sp>
      <p:sp>
        <p:nvSpPr>
          <p:cNvPr id="335" name="Google Shape;335;p4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p>
            <a:pPr indent="-285750" lvl="0" marL="514350" rtl="0" algn="l">
              <a:lnSpc>
                <a:spcPct val="150000"/>
              </a:lnSpc>
              <a:spcBef>
                <a:spcPts val="0"/>
              </a:spcBef>
              <a:spcAft>
                <a:spcPts val="0"/>
              </a:spcAft>
              <a:buSzPts val="1500"/>
              <a:buFont typeface="Arial"/>
              <a:buChar char="•"/>
            </a:pPr>
            <a:r>
              <a:rPr lang="en-IN"/>
              <a:t>Keep them small and fast (able to execute within seconds)</a:t>
            </a:r>
            <a:endParaRPr/>
          </a:p>
          <a:p>
            <a:pPr indent="-285750" lvl="0" marL="514350" rtl="0" algn="l">
              <a:lnSpc>
                <a:spcPct val="150000"/>
              </a:lnSpc>
              <a:spcBef>
                <a:spcPts val="0"/>
              </a:spcBef>
              <a:spcAft>
                <a:spcPts val="0"/>
              </a:spcAft>
              <a:buSzPts val="1500"/>
              <a:buFont typeface="Arial"/>
              <a:buChar char="•"/>
            </a:pPr>
            <a:r>
              <a:rPr lang="en-IN"/>
              <a:t>Should be fully automated</a:t>
            </a:r>
            <a:endParaRPr/>
          </a:p>
          <a:p>
            <a:pPr indent="-285750" lvl="0" marL="514350" rtl="0" algn="l">
              <a:lnSpc>
                <a:spcPct val="150000"/>
              </a:lnSpc>
              <a:spcBef>
                <a:spcPts val="0"/>
              </a:spcBef>
              <a:spcAft>
                <a:spcPts val="0"/>
              </a:spcAft>
              <a:buSzPts val="1500"/>
              <a:buFont typeface="Arial"/>
              <a:buChar char="•"/>
            </a:pPr>
            <a:r>
              <a:rPr lang="en-IN"/>
              <a:t>Simple to run</a:t>
            </a:r>
            <a:endParaRPr/>
          </a:p>
          <a:p>
            <a:pPr indent="-285750" lvl="0" marL="514350" rtl="0" algn="l">
              <a:lnSpc>
                <a:spcPct val="150000"/>
              </a:lnSpc>
              <a:spcBef>
                <a:spcPts val="0"/>
              </a:spcBef>
              <a:spcAft>
                <a:spcPts val="0"/>
              </a:spcAft>
              <a:buSzPts val="1500"/>
              <a:buFont typeface="Arial"/>
              <a:buChar char="•"/>
            </a:pPr>
            <a:r>
              <a:rPr lang="en-IN"/>
              <a:t>Measure the tests – code coverage</a:t>
            </a:r>
            <a:endParaRPr/>
          </a:p>
          <a:p>
            <a:pPr indent="-285750" lvl="0" marL="514350" rtl="0" algn="l">
              <a:lnSpc>
                <a:spcPct val="150000"/>
              </a:lnSpc>
              <a:spcBef>
                <a:spcPts val="0"/>
              </a:spcBef>
              <a:spcAft>
                <a:spcPts val="0"/>
              </a:spcAft>
              <a:buSzPts val="1500"/>
              <a:buFont typeface="Arial"/>
              <a:buChar char="•"/>
            </a:pPr>
            <a:r>
              <a:rPr lang="en-IN"/>
              <a:t>Fix failing tests immediately</a:t>
            </a:r>
            <a:endParaRPr/>
          </a:p>
          <a:p>
            <a:pPr indent="-285750" lvl="0" marL="514350" rtl="0" algn="l">
              <a:lnSpc>
                <a:spcPct val="150000"/>
              </a:lnSpc>
              <a:spcBef>
                <a:spcPts val="0"/>
              </a:spcBef>
              <a:spcAft>
                <a:spcPts val="0"/>
              </a:spcAft>
              <a:buSzPts val="1500"/>
              <a:buFont typeface="Arial"/>
              <a:buChar char="•"/>
            </a:pPr>
            <a:r>
              <a:rPr lang="en-IN"/>
              <a:t>Keep testing at unit level</a:t>
            </a:r>
            <a:endParaRPr/>
          </a:p>
          <a:p>
            <a:pPr indent="-285750" lvl="0" marL="514350" rtl="0" algn="l">
              <a:lnSpc>
                <a:spcPct val="150000"/>
              </a:lnSpc>
              <a:spcBef>
                <a:spcPts val="0"/>
              </a:spcBef>
              <a:spcAft>
                <a:spcPts val="0"/>
              </a:spcAft>
              <a:buSzPts val="1500"/>
              <a:buFont typeface="Arial"/>
              <a:buChar char="•"/>
            </a:pPr>
            <a:r>
              <a:rPr lang="en-IN"/>
              <a:t>Keep tests independent</a:t>
            </a:r>
            <a:endParaRPr/>
          </a:p>
          <a:p>
            <a:pPr indent="-285750" lvl="0" marL="514350" rtl="0" algn="l">
              <a:lnSpc>
                <a:spcPct val="150000"/>
              </a:lnSpc>
              <a:spcBef>
                <a:spcPts val="0"/>
              </a:spcBef>
              <a:spcAft>
                <a:spcPts val="0"/>
              </a:spcAft>
              <a:buSzPts val="1500"/>
              <a:buFont typeface="Arial"/>
              <a:buChar char="•"/>
            </a:pPr>
            <a:r>
              <a:rPr lang="en-IN"/>
              <a:t>Test the trivial cases too</a:t>
            </a:r>
            <a:endParaRPr/>
          </a:p>
        </p:txBody>
      </p:sp>
      <p:sp>
        <p:nvSpPr>
          <p:cNvPr id="336" name="Google Shape;336;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Unit test tools</a:t>
            </a:r>
            <a:endParaRPr/>
          </a:p>
        </p:txBody>
      </p:sp>
      <p:sp>
        <p:nvSpPr>
          <p:cNvPr id="342" name="Google Shape;342;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grpSp>
        <p:nvGrpSpPr>
          <p:cNvPr id="343" name="Google Shape;343;p44"/>
          <p:cNvGrpSpPr/>
          <p:nvPr/>
        </p:nvGrpSpPr>
        <p:grpSpPr>
          <a:xfrm>
            <a:off x="203850" y="1606487"/>
            <a:ext cx="8736300" cy="2528239"/>
            <a:chOff x="203850" y="1606487"/>
            <a:chExt cx="8736300" cy="2528239"/>
          </a:xfrm>
        </p:grpSpPr>
        <p:pic>
          <p:nvPicPr>
            <p:cNvPr id="344" name="Google Shape;344;p44"/>
            <p:cNvPicPr preferRelativeResize="0"/>
            <p:nvPr/>
          </p:nvPicPr>
          <p:blipFill rotWithShape="1">
            <a:blip r:embed="rId3">
              <a:alphaModFix/>
            </a:blip>
            <a:srcRect b="3666" l="1476" r="2636" t="20941"/>
            <a:stretch/>
          </p:blipFill>
          <p:spPr>
            <a:xfrm>
              <a:off x="3939071" y="1706724"/>
              <a:ext cx="5001079" cy="2188620"/>
            </a:xfrm>
            <a:prstGeom prst="rect">
              <a:avLst/>
            </a:prstGeom>
            <a:noFill/>
            <a:ln>
              <a:noFill/>
            </a:ln>
          </p:spPr>
        </p:pic>
        <p:pic>
          <p:nvPicPr>
            <p:cNvPr id="345" name="Google Shape;345;p44"/>
            <p:cNvPicPr preferRelativeResize="0"/>
            <p:nvPr/>
          </p:nvPicPr>
          <p:blipFill rotWithShape="1">
            <a:blip r:embed="rId4">
              <a:alphaModFix/>
            </a:blip>
            <a:srcRect b="0" l="0" r="0" t="0"/>
            <a:stretch/>
          </p:blipFill>
          <p:spPr>
            <a:xfrm>
              <a:off x="203850" y="1606487"/>
              <a:ext cx="1200592" cy="1401889"/>
            </a:xfrm>
            <a:prstGeom prst="rect">
              <a:avLst/>
            </a:prstGeom>
            <a:noFill/>
            <a:ln>
              <a:noFill/>
            </a:ln>
          </p:spPr>
        </p:pic>
        <p:pic>
          <p:nvPicPr>
            <p:cNvPr descr="Unit Testing of Java Application using JUnit with Example - Simple Detailed  Guide | opencodez" id="346" name="Google Shape;346;p44"/>
            <p:cNvPicPr preferRelativeResize="0"/>
            <p:nvPr/>
          </p:nvPicPr>
          <p:blipFill rotWithShape="1">
            <a:blip r:embed="rId5">
              <a:alphaModFix/>
            </a:blip>
            <a:srcRect b="0" l="0" r="0" t="0"/>
            <a:stretch/>
          </p:blipFill>
          <p:spPr>
            <a:xfrm>
              <a:off x="1616964" y="1606487"/>
              <a:ext cx="1685353" cy="1685353"/>
            </a:xfrm>
            <a:prstGeom prst="rect">
              <a:avLst/>
            </a:prstGeom>
            <a:noFill/>
            <a:ln>
              <a:noFill/>
            </a:ln>
          </p:spPr>
        </p:pic>
        <p:pic>
          <p:nvPicPr>
            <p:cNvPr descr="NUnit | Jenkins plugin" id="347" name="Google Shape;347;p44"/>
            <p:cNvPicPr preferRelativeResize="0"/>
            <p:nvPr/>
          </p:nvPicPr>
          <p:blipFill rotWithShape="1">
            <a:blip r:embed="rId6">
              <a:alphaModFix/>
            </a:blip>
            <a:srcRect b="0" l="0" r="0" t="0"/>
            <a:stretch/>
          </p:blipFill>
          <p:spPr>
            <a:xfrm>
              <a:off x="980210" y="3236975"/>
              <a:ext cx="1858804" cy="897751"/>
            </a:xfrm>
            <a:prstGeom prst="rect">
              <a:avLst/>
            </a:prstGeom>
            <a:noFill/>
            <a:ln>
              <a:noFill/>
            </a:ln>
          </p:spPr>
        </p:pic>
      </p:grpSp>
      <p:sp>
        <p:nvSpPr>
          <p:cNvPr id="348" name="Google Shape;348;p44"/>
          <p:cNvSpPr txBox="1"/>
          <p:nvPr/>
        </p:nvSpPr>
        <p:spPr>
          <a:xfrm>
            <a:off x="2633472" y="4556267"/>
            <a:ext cx="50010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600" u="none" cap="none" strike="noStrike">
                <a:solidFill>
                  <a:srgbClr val="000000"/>
                </a:solidFill>
                <a:latin typeface="Arial"/>
                <a:ea typeface="Arial"/>
                <a:cs typeface="Arial"/>
                <a:sym typeface="Arial"/>
              </a:rPr>
              <a:t>And many more…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400">
                <a:solidFill>
                  <a:schemeClr val="lt1"/>
                </a:solidFill>
              </a:rPr>
              <a:t>Activity –  Write &amp; execute few more unit tests</a:t>
            </a:r>
            <a:endParaRPr sz="2400">
              <a:solidFill>
                <a:schemeClr val="lt1"/>
              </a:solidFill>
            </a:endParaRPr>
          </a:p>
        </p:txBody>
      </p:sp>
      <p:pic>
        <p:nvPicPr>
          <p:cNvPr descr="Body builder with solid fill" id="354" name="Google Shape;354;p45"/>
          <p:cNvPicPr preferRelativeResize="0"/>
          <p:nvPr/>
        </p:nvPicPr>
        <p:blipFill rotWithShape="1">
          <a:blip r:embed="rId3">
            <a:alphaModFix/>
          </a:blip>
          <a:srcRect b="0" l="0" r="0" t="0"/>
          <a:stretch/>
        </p:blipFill>
        <p:spPr>
          <a:xfrm>
            <a:off x="621907" y="533448"/>
            <a:ext cx="685800" cy="685800"/>
          </a:xfrm>
          <a:prstGeom prst="rect">
            <a:avLst/>
          </a:prstGeom>
          <a:noFill/>
          <a:ln>
            <a:noFill/>
          </a:ln>
        </p:spPr>
      </p:pic>
      <p:grpSp>
        <p:nvGrpSpPr>
          <p:cNvPr id="355" name="Google Shape;355;p45"/>
          <p:cNvGrpSpPr/>
          <p:nvPr/>
        </p:nvGrpSpPr>
        <p:grpSpPr>
          <a:xfrm>
            <a:off x="1515789" y="672951"/>
            <a:ext cx="1886629" cy="406793"/>
            <a:chOff x="1104310" y="4171215"/>
            <a:chExt cx="1536126" cy="406793"/>
          </a:xfrm>
        </p:grpSpPr>
        <p:pic>
          <p:nvPicPr>
            <p:cNvPr descr="Stopwatch with solid fill" id="356" name="Google Shape;356;p45"/>
            <p:cNvPicPr preferRelativeResize="0"/>
            <p:nvPr/>
          </p:nvPicPr>
          <p:blipFill rotWithShape="1">
            <a:blip r:embed="rId4">
              <a:alphaModFix/>
            </a:blip>
            <a:srcRect b="0" l="0" r="0" t="0"/>
            <a:stretch/>
          </p:blipFill>
          <p:spPr>
            <a:xfrm>
              <a:off x="1104310" y="4171215"/>
              <a:ext cx="406793" cy="406793"/>
            </a:xfrm>
            <a:prstGeom prst="rect">
              <a:avLst/>
            </a:prstGeom>
            <a:noFill/>
            <a:ln>
              <a:noFill/>
            </a:ln>
          </p:spPr>
        </p:pic>
        <p:sp>
          <p:nvSpPr>
            <p:cNvPr id="357" name="Google Shape;357;p45"/>
            <p:cNvSpPr txBox="1"/>
            <p:nvPr/>
          </p:nvSpPr>
          <p:spPr>
            <a:xfrm>
              <a:off x="1511103" y="4224570"/>
              <a:ext cx="1129333"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500" u="none" cap="none" strike="noStrike">
                  <a:solidFill>
                    <a:schemeClr val="lt1"/>
                  </a:solidFill>
                  <a:latin typeface="Arial"/>
                  <a:ea typeface="Arial"/>
                  <a:cs typeface="Arial"/>
                  <a:sym typeface="Arial"/>
                </a:rPr>
                <a:t>15-20 minutes</a:t>
              </a:r>
              <a:endParaRPr b="0" i="0" sz="1050" u="none" cap="none" strike="noStrike">
                <a:solidFill>
                  <a:schemeClr val="lt1"/>
                </a:solidFill>
                <a:latin typeface="Arial"/>
                <a:ea typeface="Arial"/>
                <a:cs typeface="Arial"/>
                <a:sym typeface="Arial"/>
              </a:endParaRPr>
            </a:p>
          </p:txBody>
        </p:sp>
      </p:grpSp>
      <p:sp>
        <p:nvSpPr>
          <p:cNvPr id="358" name="Google Shape;358;p45"/>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
        <p:nvSpPr>
          <p:cNvPr id="359" name="Google Shape;359;p45"/>
          <p:cNvSpPr txBox="1"/>
          <p:nvPr/>
        </p:nvSpPr>
        <p:spPr>
          <a:xfrm>
            <a:off x="705000" y="2654176"/>
            <a:ext cx="367588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Instructions: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Check ISBN of the book is – 1501173219</a:t>
            </a:r>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Check publisher name is - Celadon Books</a:t>
            </a:r>
            <a:endParaRPr/>
          </a:p>
          <a:p>
            <a:pPr indent="0" lvl="0" marL="0" marR="0" rtl="0" algn="l">
              <a:lnSpc>
                <a:spcPct val="100000"/>
              </a:lnSpc>
              <a:spcBef>
                <a:spcPts val="0"/>
              </a:spcBef>
              <a:spcAft>
                <a:spcPts val="0"/>
              </a:spcAft>
              <a:buNone/>
            </a:pPr>
            <a:r>
              <a:rPr b="0" i="0" lang="en-IN" sz="1400" u="none" cap="none" strike="noStrike">
                <a:solidFill>
                  <a:schemeClr val="lt1"/>
                </a:solidFill>
                <a:latin typeface="Arial"/>
                <a:ea typeface="Arial"/>
                <a:cs typeface="Arial"/>
                <a:sym typeface="Arial"/>
              </a:rPr>
              <a:t>- Check the cost is $23.00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400">
                <a:solidFill>
                  <a:schemeClr val="lt1"/>
                </a:solidFill>
              </a:rPr>
              <a:t>Testing in Agile – An Introduction</a:t>
            </a:r>
            <a:endParaRPr sz="2400">
              <a:solidFill>
                <a:schemeClr val="lt1"/>
              </a:solidFill>
            </a:endParaRPr>
          </a:p>
        </p:txBody>
      </p:sp>
      <p:pic>
        <p:nvPicPr>
          <p:cNvPr descr="Newspaper with solid fill" id="365" name="Google Shape;365;p46"/>
          <p:cNvPicPr preferRelativeResize="0"/>
          <p:nvPr/>
        </p:nvPicPr>
        <p:blipFill rotWithShape="1">
          <a:blip r:embed="rId3">
            <a:alphaModFix/>
          </a:blip>
          <a:srcRect b="0" l="0" r="0" t="0"/>
          <a:stretch/>
        </p:blipFill>
        <p:spPr>
          <a:xfrm>
            <a:off x="395487" y="692327"/>
            <a:ext cx="685800" cy="685800"/>
          </a:xfrm>
          <a:prstGeom prst="rect">
            <a:avLst/>
          </a:prstGeom>
          <a:noFill/>
          <a:ln>
            <a:noFill/>
          </a:ln>
        </p:spPr>
      </p:pic>
      <p:sp>
        <p:nvSpPr>
          <p:cNvPr id="366" name="Google Shape;366;p46"/>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3200"/>
              <a:buNone/>
            </a:pPr>
            <a:r>
              <a:rPr lang="en-IN">
                <a:latin typeface="Helvetica Neue"/>
                <a:ea typeface="Helvetica Neue"/>
                <a:cs typeface="Helvetica Neue"/>
                <a:sym typeface="Helvetica Neue"/>
              </a:rPr>
              <a:t>Agile Testing vs Traditional Testing</a:t>
            </a:r>
            <a:endParaRPr>
              <a:latin typeface="Helvetica Neue"/>
              <a:ea typeface="Helvetica Neue"/>
              <a:cs typeface="Helvetica Neue"/>
              <a:sym typeface="Helvetica Neue"/>
            </a:endParaRPr>
          </a:p>
        </p:txBody>
      </p:sp>
      <p:pic>
        <p:nvPicPr>
          <p:cNvPr descr="Why Is Automated Regression Testing Important in Agile?" id="372" name="Google Shape;372;p47"/>
          <p:cNvPicPr preferRelativeResize="0"/>
          <p:nvPr/>
        </p:nvPicPr>
        <p:blipFill rotWithShape="1">
          <a:blip r:embed="rId3">
            <a:alphaModFix/>
          </a:blip>
          <a:srcRect b="62019" l="0" r="0" t="16344"/>
          <a:stretch/>
        </p:blipFill>
        <p:spPr>
          <a:xfrm>
            <a:off x="714373" y="1388745"/>
            <a:ext cx="7339489" cy="857250"/>
          </a:xfrm>
          <a:prstGeom prst="rect">
            <a:avLst/>
          </a:prstGeom>
          <a:noFill/>
          <a:ln>
            <a:noFill/>
          </a:ln>
        </p:spPr>
      </p:pic>
      <p:pic>
        <p:nvPicPr>
          <p:cNvPr descr="Why Is Automated Regression Testing Important in Agile?" id="373" name="Google Shape;373;p47"/>
          <p:cNvPicPr preferRelativeResize="0"/>
          <p:nvPr/>
        </p:nvPicPr>
        <p:blipFill rotWithShape="1">
          <a:blip r:embed="rId3">
            <a:alphaModFix/>
          </a:blip>
          <a:srcRect b="3373" l="0" r="0" t="57048"/>
          <a:stretch/>
        </p:blipFill>
        <p:spPr>
          <a:xfrm>
            <a:off x="238601" y="2897505"/>
            <a:ext cx="8786813" cy="1877378"/>
          </a:xfrm>
          <a:prstGeom prst="rect">
            <a:avLst/>
          </a:prstGeom>
          <a:noFill/>
          <a:ln>
            <a:noFill/>
          </a:ln>
        </p:spPr>
      </p:pic>
      <p:cxnSp>
        <p:nvCxnSpPr>
          <p:cNvPr id="374" name="Google Shape;374;p47"/>
          <p:cNvCxnSpPr/>
          <p:nvPr/>
        </p:nvCxnSpPr>
        <p:spPr>
          <a:xfrm>
            <a:off x="342900" y="2648903"/>
            <a:ext cx="8169593" cy="0"/>
          </a:xfrm>
          <a:prstGeom prst="straightConnector1">
            <a:avLst/>
          </a:prstGeom>
          <a:noFill/>
          <a:ln cap="flat" cmpd="sng" w="9525">
            <a:solidFill>
              <a:schemeClr val="dk1"/>
            </a:solidFill>
            <a:prstDash val="lgDash"/>
            <a:round/>
            <a:headEnd len="sm" w="sm" type="none"/>
            <a:tailEnd len="sm" w="sm" type="none"/>
          </a:ln>
        </p:spPr>
      </p:cxnSp>
      <p:sp>
        <p:nvSpPr>
          <p:cNvPr id="375" name="Google Shape;375;p47"/>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Shift left – why?</a:t>
            </a:r>
            <a:endParaRPr/>
          </a:p>
        </p:txBody>
      </p:sp>
      <p:sp>
        <p:nvSpPr>
          <p:cNvPr id="381" name="Google Shape;38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pic>
        <p:nvPicPr>
          <p:cNvPr descr="Shift Left Testing: Approach, Strategy &amp; Benefits | BrowserStack" id="382" name="Google Shape;382;p48"/>
          <p:cNvPicPr preferRelativeResize="0"/>
          <p:nvPr/>
        </p:nvPicPr>
        <p:blipFill rotWithShape="1">
          <a:blip r:embed="rId3">
            <a:alphaModFix/>
          </a:blip>
          <a:srcRect b="0" l="5040" r="0" t="0"/>
          <a:stretch/>
        </p:blipFill>
        <p:spPr>
          <a:xfrm>
            <a:off x="134867" y="1148239"/>
            <a:ext cx="3655473" cy="1924757"/>
          </a:xfrm>
          <a:prstGeom prst="rect">
            <a:avLst/>
          </a:prstGeom>
          <a:noFill/>
          <a:ln>
            <a:noFill/>
          </a:ln>
        </p:spPr>
      </p:pic>
      <p:pic>
        <p:nvPicPr>
          <p:cNvPr id="383" name="Google Shape;383;p48"/>
          <p:cNvPicPr preferRelativeResize="0"/>
          <p:nvPr/>
        </p:nvPicPr>
        <p:blipFill rotWithShape="1">
          <a:blip r:embed="rId4">
            <a:alphaModFix/>
          </a:blip>
          <a:srcRect b="0" l="7211" r="6693" t="0"/>
          <a:stretch/>
        </p:blipFill>
        <p:spPr>
          <a:xfrm>
            <a:off x="4017279" y="1093443"/>
            <a:ext cx="4823911" cy="1979553"/>
          </a:xfrm>
          <a:prstGeom prst="rect">
            <a:avLst/>
          </a:prstGeom>
          <a:noFill/>
          <a:ln>
            <a:noFill/>
          </a:ln>
        </p:spPr>
      </p:pic>
      <p:cxnSp>
        <p:nvCxnSpPr>
          <p:cNvPr id="384" name="Google Shape;384;p48"/>
          <p:cNvCxnSpPr/>
          <p:nvPr/>
        </p:nvCxnSpPr>
        <p:spPr>
          <a:xfrm>
            <a:off x="3903809" y="599270"/>
            <a:ext cx="0" cy="2743925"/>
          </a:xfrm>
          <a:prstGeom prst="straightConnector1">
            <a:avLst/>
          </a:prstGeom>
          <a:noFill/>
          <a:ln cap="flat" cmpd="sng" w="9525">
            <a:solidFill>
              <a:srgbClr val="3E3E3E"/>
            </a:solidFill>
            <a:prstDash val="dash"/>
            <a:round/>
            <a:headEnd len="sm" w="sm" type="none"/>
            <a:tailEnd len="sm" w="sm" type="none"/>
          </a:ln>
        </p:spPr>
      </p:cxnSp>
      <p:grpSp>
        <p:nvGrpSpPr>
          <p:cNvPr id="385" name="Google Shape;385;p48"/>
          <p:cNvGrpSpPr/>
          <p:nvPr/>
        </p:nvGrpSpPr>
        <p:grpSpPr>
          <a:xfrm>
            <a:off x="1180213" y="3214423"/>
            <a:ext cx="7803744" cy="1779293"/>
            <a:chOff x="1180213" y="3214423"/>
            <a:chExt cx="7803744" cy="1779293"/>
          </a:xfrm>
        </p:grpSpPr>
        <p:pic>
          <p:nvPicPr>
            <p:cNvPr id="386" name="Google Shape;386;p48"/>
            <p:cNvPicPr preferRelativeResize="0"/>
            <p:nvPr/>
          </p:nvPicPr>
          <p:blipFill rotWithShape="1">
            <a:blip r:embed="rId5">
              <a:alphaModFix/>
            </a:blip>
            <a:srcRect b="0" l="0" r="0" t="0"/>
            <a:stretch/>
          </p:blipFill>
          <p:spPr>
            <a:xfrm>
              <a:off x="1180213" y="3214423"/>
              <a:ext cx="6326374" cy="1779293"/>
            </a:xfrm>
            <a:prstGeom prst="rect">
              <a:avLst/>
            </a:prstGeom>
            <a:noFill/>
            <a:ln>
              <a:noFill/>
            </a:ln>
          </p:spPr>
        </p:pic>
        <p:sp>
          <p:nvSpPr>
            <p:cNvPr id="387" name="Google Shape;387;p48"/>
            <p:cNvSpPr txBox="1"/>
            <p:nvPr/>
          </p:nvSpPr>
          <p:spPr>
            <a:xfrm>
              <a:off x="7623544" y="3875227"/>
              <a:ext cx="1360413"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000" u="none" cap="none" strike="noStrike">
                  <a:solidFill>
                    <a:srgbClr val="1D1D1D"/>
                  </a:solidFill>
                  <a:latin typeface="Open Sans"/>
                  <a:ea typeface="Open Sans"/>
                  <a:cs typeface="Open Sans"/>
                  <a:sym typeface="Open Sans"/>
                </a:rPr>
                <a:t>A research by Ponemon Institute, in 2017</a:t>
              </a:r>
              <a:endParaRPr b="0" i="0" sz="10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Shift left – what? </a:t>
            </a:r>
            <a:endParaRPr/>
          </a:p>
        </p:txBody>
      </p:sp>
      <p:pic>
        <p:nvPicPr>
          <p:cNvPr id="393" name="Google Shape;393;p49"/>
          <p:cNvPicPr preferRelativeResize="0"/>
          <p:nvPr/>
        </p:nvPicPr>
        <p:blipFill rotWithShape="1">
          <a:blip r:embed="rId3">
            <a:alphaModFix/>
          </a:blip>
          <a:srcRect b="0" l="0" r="0" t="18954"/>
          <a:stretch/>
        </p:blipFill>
        <p:spPr>
          <a:xfrm>
            <a:off x="613700" y="1172913"/>
            <a:ext cx="7368363" cy="1557202"/>
          </a:xfrm>
          <a:prstGeom prst="rect">
            <a:avLst/>
          </a:prstGeom>
          <a:noFill/>
          <a:ln>
            <a:noFill/>
          </a:ln>
        </p:spPr>
      </p:pic>
      <p:pic>
        <p:nvPicPr>
          <p:cNvPr id="394" name="Google Shape;394;p49"/>
          <p:cNvPicPr preferRelativeResize="0"/>
          <p:nvPr/>
        </p:nvPicPr>
        <p:blipFill rotWithShape="1">
          <a:blip r:embed="rId4">
            <a:alphaModFix/>
          </a:blip>
          <a:srcRect b="0" l="0" r="0" t="0"/>
          <a:stretch/>
        </p:blipFill>
        <p:spPr>
          <a:xfrm>
            <a:off x="267250" y="3088758"/>
            <a:ext cx="4049564" cy="1964288"/>
          </a:xfrm>
          <a:prstGeom prst="rect">
            <a:avLst/>
          </a:prstGeom>
          <a:noFill/>
          <a:ln>
            <a:noFill/>
          </a:ln>
        </p:spPr>
      </p:pic>
      <p:pic>
        <p:nvPicPr>
          <p:cNvPr id="395" name="Google Shape;395;p49"/>
          <p:cNvPicPr preferRelativeResize="0"/>
          <p:nvPr/>
        </p:nvPicPr>
        <p:blipFill rotWithShape="1">
          <a:blip r:embed="rId5">
            <a:alphaModFix/>
          </a:blip>
          <a:srcRect b="0" l="0" r="0" t="0"/>
          <a:stretch/>
        </p:blipFill>
        <p:spPr>
          <a:xfrm>
            <a:off x="4971928" y="2968693"/>
            <a:ext cx="3958870" cy="2003787"/>
          </a:xfrm>
          <a:prstGeom prst="rect">
            <a:avLst/>
          </a:prstGeom>
          <a:noFill/>
          <a:ln>
            <a:noFill/>
          </a:ln>
        </p:spPr>
      </p:pic>
      <p:sp>
        <p:nvSpPr>
          <p:cNvPr id="396" name="Google Shape;396;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Shift left – how? </a:t>
            </a:r>
            <a:endParaRPr/>
          </a:p>
        </p:txBody>
      </p:sp>
      <p:sp>
        <p:nvSpPr>
          <p:cNvPr id="402" name="Google Shape;402;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sp>
        <p:nvSpPr>
          <p:cNvPr id="403" name="Google Shape;403;p50"/>
          <p:cNvSpPr txBox="1"/>
          <p:nvPr/>
        </p:nvSpPr>
        <p:spPr>
          <a:xfrm>
            <a:off x="723014" y="1382233"/>
            <a:ext cx="5475767" cy="1985672"/>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Demand planning</a:t>
            </a:r>
            <a:endParaRPr/>
          </a:p>
          <a:p>
            <a:pPr indent="-285750" lvl="0" marL="285750" marR="0" rtl="0" algn="l">
              <a:lnSpc>
                <a:spcPct val="2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Static testing</a:t>
            </a:r>
            <a:endParaRPr/>
          </a:p>
          <a:p>
            <a:pPr indent="-285750" lvl="0" marL="285750" marR="0" rtl="0" algn="l">
              <a:lnSpc>
                <a:spcPct val="2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Unified test strategy</a:t>
            </a:r>
            <a:endParaRPr/>
          </a:p>
          <a:p>
            <a:pPr indent="-285750" lvl="0" marL="285750" marR="0" rtl="0" algn="l">
              <a:lnSpc>
                <a:spcPct val="2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Risk based analysis</a:t>
            </a:r>
            <a:endParaRPr/>
          </a:p>
        </p:txBody>
      </p:sp>
      <p:pic>
        <p:nvPicPr>
          <p:cNvPr descr="Shift Left" id="404" name="Google Shape;404;p50"/>
          <p:cNvPicPr preferRelativeResize="0"/>
          <p:nvPr/>
        </p:nvPicPr>
        <p:blipFill rotWithShape="1">
          <a:blip r:embed="rId3">
            <a:alphaModFix/>
          </a:blip>
          <a:srcRect b="3310" l="1513" r="2025" t="1997"/>
          <a:stretch/>
        </p:blipFill>
        <p:spPr>
          <a:xfrm>
            <a:off x="4572000" y="1028375"/>
            <a:ext cx="4529470" cy="3040912"/>
          </a:xfrm>
          <a:prstGeom prst="rect">
            <a:avLst/>
          </a:prstGeom>
          <a:noFill/>
          <a:ln>
            <a:noFill/>
          </a:ln>
        </p:spPr>
      </p:pic>
      <p:pic>
        <p:nvPicPr>
          <p:cNvPr descr="Finding Defects using Shift Left" id="405" name="Google Shape;405;p50"/>
          <p:cNvPicPr preferRelativeResize="0"/>
          <p:nvPr/>
        </p:nvPicPr>
        <p:blipFill rotWithShape="1">
          <a:blip r:embed="rId4">
            <a:alphaModFix/>
          </a:blip>
          <a:srcRect b="4433" l="1431" r="2558" t="5269"/>
          <a:stretch/>
        </p:blipFill>
        <p:spPr>
          <a:xfrm>
            <a:off x="723014" y="3536660"/>
            <a:ext cx="3530009" cy="13503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3200"/>
              <a:buNone/>
            </a:pPr>
            <a:r>
              <a:rPr lang="en-IN">
                <a:latin typeface="Helvetica Neue"/>
                <a:ea typeface="Helvetica Neue"/>
                <a:cs typeface="Helvetica Neue"/>
                <a:sym typeface="Helvetica Neue"/>
              </a:rPr>
              <a:t>When do We Test?</a:t>
            </a:r>
            <a:endParaRPr>
              <a:latin typeface="Helvetica Neue"/>
              <a:ea typeface="Helvetica Neue"/>
              <a:cs typeface="Helvetica Neue"/>
              <a:sym typeface="Helvetica Neue"/>
            </a:endParaRPr>
          </a:p>
        </p:txBody>
      </p:sp>
      <p:cxnSp>
        <p:nvCxnSpPr>
          <p:cNvPr id="411" name="Google Shape;411;p51"/>
          <p:cNvCxnSpPr/>
          <p:nvPr/>
        </p:nvCxnSpPr>
        <p:spPr>
          <a:xfrm>
            <a:off x="342900" y="2648903"/>
            <a:ext cx="8169593" cy="0"/>
          </a:xfrm>
          <a:prstGeom prst="straightConnector1">
            <a:avLst/>
          </a:prstGeom>
          <a:noFill/>
          <a:ln cap="flat" cmpd="sng" w="9525">
            <a:solidFill>
              <a:schemeClr val="dk1"/>
            </a:solidFill>
            <a:prstDash val="lgDash"/>
            <a:round/>
            <a:headEnd len="sm" w="sm" type="none"/>
            <a:tailEnd len="sm" w="sm" type="none"/>
          </a:ln>
        </p:spPr>
      </p:cxnSp>
      <p:grpSp>
        <p:nvGrpSpPr>
          <p:cNvPr id="412" name="Google Shape;412;p51"/>
          <p:cNvGrpSpPr/>
          <p:nvPr/>
        </p:nvGrpSpPr>
        <p:grpSpPr>
          <a:xfrm>
            <a:off x="1982285" y="1172640"/>
            <a:ext cx="4477437" cy="1218782"/>
            <a:chOff x="2643046" y="1563519"/>
            <a:chExt cx="5969916" cy="1625043"/>
          </a:xfrm>
        </p:grpSpPr>
        <p:grpSp>
          <p:nvGrpSpPr>
            <p:cNvPr id="413" name="Google Shape;413;p51"/>
            <p:cNvGrpSpPr/>
            <p:nvPr/>
          </p:nvGrpSpPr>
          <p:grpSpPr>
            <a:xfrm>
              <a:off x="2643046" y="2245944"/>
              <a:ext cx="5969916" cy="942618"/>
              <a:chOff x="5256" y="1013894"/>
              <a:chExt cx="5969916" cy="942618"/>
            </a:xfrm>
          </p:grpSpPr>
          <p:sp>
            <p:nvSpPr>
              <p:cNvPr id="414" name="Google Shape;414;p51"/>
              <p:cNvSpPr/>
              <p:nvPr/>
            </p:nvSpPr>
            <p:spPr>
              <a:xfrm>
                <a:off x="5256" y="1013894"/>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5" name="Google Shape;415;p51"/>
              <p:cNvSpPr txBox="1"/>
              <p:nvPr/>
            </p:nvSpPr>
            <p:spPr>
              <a:xfrm>
                <a:off x="32864" y="1041502"/>
                <a:ext cx="1515814" cy="887402"/>
              </a:xfrm>
              <a:prstGeom prst="rect">
                <a:avLst/>
              </a:prstGeom>
              <a:noFill/>
              <a:ln>
                <a:noFill/>
              </a:ln>
            </p:spPr>
            <p:txBody>
              <a:bodyPr anchorCtr="0" anchor="ctr" bIns="62850" lIns="62850" spcFirstLastPara="1" rIns="62850" wrap="square" tIns="62850">
                <a:noAutofit/>
              </a:bodyPr>
              <a:lstStyle/>
              <a:p>
                <a:pPr indent="0" lvl="0" marL="0" marR="0" rtl="0" algn="ctr">
                  <a:lnSpc>
                    <a:spcPct val="90000"/>
                  </a:lnSpc>
                  <a:spcBef>
                    <a:spcPts val="0"/>
                  </a:spcBef>
                  <a:spcAft>
                    <a:spcPts val="0"/>
                  </a:spcAft>
                  <a:buNone/>
                </a:pPr>
                <a:r>
                  <a:rPr b="0" i="0" lang="en-IN" sz="1650" u="none" cap="none" strike="noStrike">
                    <a:solidFill>
                      <a:schemeClr val="lt1"/>
                    </a:solidFill>
                    <a:latin typeface="Helvetica Neue Light"/>
                    <a:ea typeface="Helvetica Neue Light"/>
                    <a:cs typeface="Helvetica Neue Light"/>
                    <a:sym typeface="Helvetica Neue Light"/>
                  </a:rPr>
                  <a:t>Design</a:t>
                </a:r>
                <a:endParaRPr b="0" i="0" sz="1050" u="none" cap="none" strike="noStrike">
                  <a:solidFill>
                    <a:srgbClr val="000000"/>
                  </a:solidFill>
                  <a:latin typeface="Arial"/>
                  <a:ea typeface="Arial"/>
                  <a:cs typeface="Arial"/>
                  <a:sym typeface="Arial"/>
                </a:endParaRPr>
              </a:p>
            </p:txBody>
          </p:sp>
          <p:sp>
            <p:nvSpPr>
              <p:cNvPr id="416" name="Google Shape;416;p51"/>
              <p:cNvSpPr/>
              <p:nvPr/>
            </p:nvSpPr>
            <p:spPr>
              <a:xfrm>
                <a:off x="1733390" y="1290396"/>
                <a:ext cx="333058" cy="389615"/>
              </a:xfrm>
              <a:prstGeom prst="rightArrow">
                <a:avLst>
                  <a:gd fmla="val 60000" name="adj1"/>
                  <a:gd fmla="val 50000" name="adj2"/>
                </a:avLst>
              </a:prstGeom>
              <a:solidFill>
                <a:srgbClr val="AEB2B8"/>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7" name="Google Shape;417;p51"/>
              <p:cNvSpPr txBox="1"/>
              <p:nvPr/>
            </p:nvSpPr>
            <p:spPr>
              <a:xfrm>
                <a:off x="1733390" y="1368319"/>
                <a:ext cx="233141" cy="2337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75" u="none" cap="none" strike="noStrike">
                  <a:solidFill>
                    <a:schemeClr val="lt1"/>
                  </a:solidFill>
                  <a:latin typeface="Arial"/>
                  <a:ea typeface="Arial"/>
                  <a:cs typeface="Arial"/>
                  <a:sym typeface="Arial"/>
                </a:endParaRPr>
              </a:p>
            </p:txBody>
          </p:sp>
          <p:sp>
            <p:nvSpPr>
              <p:cNvPr id="418" name="Google Shape;418;p51"/>
              <p:cNvSpPr/>
              <p:nvPr/>
            </p:nvSpPr>
            <p:spPr>
              <a:xfrm>
                <a:off x="2204699" y="1013894"/>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19" name="Google Shape;419;p51"/>
              <p:cNvSpPr txBox="1"/>
              <p:nvPr/>
            </p:nvSpPr>
            <p:spPr>
              <a:xfrm>
                <a:off x="2232307" y="1041502"/>
                <a:ext cx="1515814" cy="887402"/>
              </a:xfrm>
              <a:prstGeom prst="rect">
                <a:avLst/>
              </a:prstGeom>
              <a:noFill/>
              <a:ln>
                <a:noFill/>
              </a:ln>
            </p:spPr>
            <p:txBody>
              <a:bodyPr anchorCtr="0" anchor="ctr" bIns="62850" lIns="62850" spcFirstLastPara="1" rIns="62850" wrap="square" tIns="62850">
                <a:noAutofit/>
              </a:bodyPr>
              <a:lstStyle/>
              <a:p>
                <a:pPr indent="0" lvl="0" marL="0" marR="0" rtl="0" algn="ctr">
                  <a:lnSpc>
                    <a:spcPct val="90000"/>
                  </a:lnSpc>
                  <a:spcBef>
                    <a:spcPts val="0"/>
                  </a:spcBef>
                  <a:spcAft>
                    <a:spcPts val="0"/>
                  </a:spcAft>
                  <a:buNone/>
                </a:pPr>
                <a:r>
                  <a:rPr b="0" i="0" lang="en-IN" sz="1650" u="none" cap="none" strike="noStrike">
                    <a:solidFill>
                      <a:schemeClr val="lt1"/>
                    </a:solidFill>
                    <a:latin typeface="Helvetica Neue Light"/>
                    <a:ea typeface="Helvetica Neue Light"/>
                    <a:cs typeface="Helvetica Neue Light"/>
                    <a:sym typeface="Helvetica Neue Light"/>
                  </a:rPr>
                  <a:t>Code</a:t>
                </a:r>
                <a:endParaRPr b="0" i="0" sz="1050" u="none" cap="none" strike="noStrike">
                  <a:solidFill>
                    <a:srgbClr val="000000"/>
                  </a:solidFill>
                  <a:latin typeface="Arial"/>
                  <a:ea typeface="Arial"/>
                  <a:cs typeface="Arial"/>
                  <a:sym typeface="Arial"/>
                </a:endParaRPr>
              </a:p>
            </p:txBody>
          </p:sp>
          <p:sp>
            <p:nvSpPr>
              <p:cNvPr id="420" name="Google Shape;420;p51"/>
              <p:cNvSpPr/>
              <p:nvPr/>
            </p:nvSpPr>
            <p:spPr>
              <a:xfrm>
                <a:off x="3932833" y="1290396"/>
                <a:ext cx="333058" cy="389615"/>
              </a:xfrm>
              <a:prstGeom prst="rightArrow">
                <a:avLst>
                  <a:gd fmla="val 60000" name="adj1"/>
                  <a:gd fmla="val 50000" name="adj2"/>
                </a:avLst>
              </a:prstGeom>
              <a:solidFill>
                <a:srgbClr val="AEB2B8"/>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1" name="Google Shape;421;p51"/>
              <p:cNvSpPr txBox="1"/>
              <p:nvPr/>
            </p:nvSpPr>
            <p:spPr>
              <a:xfrm>
                <a:off x="3932833" y="1368319"/>
                <a:ext cx="233141" cy="2337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75" u="none" cap="none" strike="noStrike">
                  <a:solidFill>
                    <a:schemeClr val="lt1"/>
                  </a:solidFill>
                  <a:latin typeface="Arial"/>
                  <a:ea typeface="Arial"/>
                  <a:cs typeface="Arial"/>
                  <a:sym typeface="Arial"/>
                </a:endParaRPr>
              </a:p>
            </p:txBody>
          </p:sp>
          <p:sp>
            <p:nvSpPr>
              <p:cNvPr id="422" name="Google Shape;422;p51"/>
              <p:cNvSpPr/>
              <p:nvPr/>
            </p:nvSpPr>
            <p:spPr>
              <a:xfrm>
                <a:off x="4404142" y="1013894"/>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3" name="Google Shape;423;p51"/>
              <p:cNvSpPr txBox="1"/>
              <p:nvPr/>
            </p:nvSpPr>
            <p:spPr>
              <a:xfrm>
                <a:off x="4431750" y="1041502"/>
                <a:ext cx="1515814" cy="887402"/>
              </a:xfrm>
              <a:prstGeom prst="rect">
                <a:avLst/>
              </a:prstGeom>
              <a:noFill/>
              <a:ln>
                <a:noFill/>
              </a:ln>
            </p:spPr>
            <p:txBody>
              <a:bodyPr anchorCtr="0" anchor="ctr" bIns="62850" lIns="62850" spcFirstLastPara="1" rIns="62850" wrap="square" tIns="62850">
                <a:noAutofit/>
              </a:bodyPr>
              <a:lstStyle/>
              <a:p>
                <a:pPr indent="0" lvl="0" marL="0" marR="0" rtl="0" algn="ctr">
                  <a:lnSpc>
                    <a:spcPct val="90000"/>
                  </a:lnSpc>
                  <a:spcBef>
                    <a:spcPts val="0"/>
                  </a:spcBef>
                  <a:spcAft>
                    <a:spcPts val="0"/>
                  </a:spcAft>
                  <a:buNone/>
                </a:pPr>
                <a:r>
                  <a:rPr b="0" i="0" lang="en-IN" sz="1650" u="none" cap="none" strike="noStrike">
                    <a:solidFill>
                      <a:schemeClr val="lt1"/>
                    </a:solidFill>
                    <a:latin typeface="Helvetica Neue Light"/>
                    <a:ea typeface="Helvetica Neue Light"/>
                    <a:cs typeface="Helvetica Neue Light"/>
                    <a:sym typeface="Helvetica Neue Light"/>
                  </a:rPr>
                  <a:t>Test</a:t>
                </a:r>
                <a:endParaRPr b="0" i="0" sz="1050" u="none" cap="none" strike="noStrike">
                  <a:solidFill>
                    <a:srgbClr val="000000"/>
                  </a:solidFill>
                  <a:latin typeface="Arial"/>
                  <a:ea typeface="Arial"/>
                  <a:cs typeface="Arial"/>
                  <a:sym typeface="Arial"/>
                </a:endParaRPr>
              </a:p>
            </p:txBody>
          </p:sp>
        </p:grpSp>
        <p:sp>
          <p:nvSpPr>
            <p:cNvPr id="424" name="Google Shape;424;p51"/>
            <p:cNvSpPr txBox="1"/>
            <p:nvPr/>
          </p:nvSpPr>
          <p:spPr>
            <a:xfrm>
              <a:off x="3210878" y="1563519"/>
              <a:ext cx="4743451" cy="36929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350" u="none" cap="none" strike="noStrike">
                  <a:solidFill>
                    <a:srgbClr val="000000"/>
                  </a:solidFill>
                  <a:latin typeface="Helvetica Neue Light"/>
                  <a:ea typeface="Helvetica Neue Light"/>
                  <a:cs typeface="Helvetica Neue Light"/>
                  <a:sym typeface="Helvetica Neue Light"/>
                </a:rPr>
                <a:t>Traditional Approach</a:t>
              </a:r>
              <a:endParaRPr b="0" i="0" sz="1050" u="none" cap="none" strike="noStrike">
                <a:solidFill>
                  <a:srgbClr val="000000"/>
                </a:solidFill>
                <a:latin typeface="Arial"/>
                <a:ea typeface="Arial"/>
                <a:cs typeface="Arial"/>
                <a:sym typeface="Arial"/>
              </a:endParaRPr>
            </a:p>
          </p:txBody>
        </p:sp>
      </p:grpSp>
      <p:grpSp>
        <p:nvGrpSpPr>
          <p:cNvPr id="425" name="Google Shape;425;p51"/>
          <p:cNvGrpSpPr/>
          <p:nvPr/>
        </p:nvGrpSpPr>
        <p:grpSpPr>
          <a:xfrm>
            <a:off x="1982285" y="2921296"/>
            <a:ext cx="4477437" cy="1195658"/>
            <a:chOff x="2643046" y="1563519"/>
            <a:chExt cx="5969916" cy="1594210"/>
          </a:xfrm>
        </p:grpSpPr>
        <p:grpSp>
          <p:nvGrpSpPr>
            <p:cNvPr id="426" name="Google Shape;426;p51"/>
            <p:cNvGrpSpPr/>
            <p:nvPr/>
          </p:nvGrpSpPr>
          <p:grpSpPr>
            <a:xfrm>
              <a:off x="2643046" y="2215111"/>
              <a:ext cx="5969916" cy="942618"/>
              <a:chOff x="5256" y="983061"/>
              <a:chExt cx="5969916" cy="942618"/>
            </a:xfrm>
          </p:grpSpPr>
          <p:sp>
            <p:nvSpPr>
              <p:cNvPr id="427" name="Google Shape;427;p51"/>
              <p:cNvSpPr/>
              <p:nvPr/>
            </p:nvSpPr>
            <p:spPr>
              <a:xfrm>
                <a:off x="5256" y="983061"/>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28" name="Google Shape;428;p51"/>
              <p:cNvSpPr txBox="1"/>
              <p:nvPr/>
            </p:nvSpPr>
            <p:spPr>
              <a:xfrm>
                <a:off x="32864" y="1010669"/>
                <a:ext cx="1515814" cy="887402"/>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None/>
                </a:pPr>
                <a:r>
                  <a:rPr b="0" i="0" lang="en-IN" sz="1575" u="none" cap="none" strike="noStrike">
                    <a:solidFill>
                      <a:schemeClr val="lt1"/>
                    </a:solidFill>
                    <a:latin typeface="Helvetica Neue Light"/>
                    <a:ea typeface="Helvetica Neue Light"/>
                    <a:cs typeface="Helvetica Neue Light"/>
                    <a:sym typeface="Helvetica Neue Light"/>
                  </a:rPr>
                  <a:t>Test</a:t>
                </a:r>
                <a:endParaRPr b="0" i="0" sz="1050" u="none" cap="none" strike="noStrike">
                  <a:solidFill>
                    <a:srgbClr val="000000"/>
                  </a:solidFill>
                  <a:latin typeface="Arial"/>
                  <a:ea typeface="Arial"/>
                  <a:cs typeface="Arial"/>
                  <a:sym typeface="Arial"/>
                </a:endParaRPr>
              </a:p>
            </p:txBody>
          </p:sp>
          <p:sp>
            <p:nvSpPr>
              <p:cNvPr id="429" name="Google Shape;429;p51"/>
              <p:cNvSpPr/>
              <p:nvPr/>
            </p:nvSpPr>
            <p:spPr>
              <a:xfrm>
                <a:off x="1733390" y="1259563"/>
                <a:ext cx="333058" cy="389615"/>
              </a:xfrm>
              <a:prstGeom prst="rightArrow">
                <a:avLst>
                  <a:gd fmla="val 60000" name="adj1"/>
                  <a:gd fmla="val 50000" name="adj2"/>
                </a:avLst>
              </a:prstGeom>
              <a:solidFill>
                <a:srgbClr val="AEB2B8"/>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0" name="Google Shape;430;p51"/>
              <p:cNvSpPr txBox="1"/>
              <p:nvPr/>
            </p:nvSpPr>
            <p:spPr>
              <a:xfrm>
                <a:off x="1733390" y="1337486"/>
                <a:ext cx="233141" cy="2337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75" u="none" cap="none" strike="noStrike">
                  <a:solidFill>
                    <a:schemeClr val="lt1"/>
                  </a:solidFill>
                  <a:latin typeface="Arial"/>
                  <a:ea typeface="Arial"/>
                  <a:cs typeface="Arial"/>
                  <a:sym typeface="Arial"/>
                </a:endParaRPr>
              </a:p>
            </p:txBody>
          </p:sp>
          <p:sp>
            <p:nvSpPr>
              <p:cNvPr id="431" name="Google Shape;431;p51"/>
              <p:cNvSpPr/>
              <p:nvPr/>
            </p:nvSpPr>
            <p:spPr>
              <a:xfrm>
                <a:off x="2204699" y="983061"/>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2" name="Google Shape;432;p51"/>
              <p:cNvSpPr txBox="1"/>
              <p:nvPr/>
            </p:nvSpPr>
            <p:spPr>
              <a:xfrm>
                <a:off x="2232307" y="1010669"/>
                <a:ext cx="1515814" cy="887402"/>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None/>
                </a:pPr>
                <a:r>
                  <a:rPr b="0" i="0" lang="en-IN" sz="1575" u="none" cap="none" strike="noStrike">
                    <a:solidFill>
                      <a:schemeClr val="lt1"/>
                    </a:solidFill>
                    <a:latin typeface="Helvetica Neue Light"/>
                    <a:ea typeface="Helvetica Neue Light"/>
                    <a:cs typeface="Helvetica Neue Light"/>
                    <a:sym typeface="Helvetica Neue Light"/>
                  </a:rPr>
                  <a:t>Code</a:t>
                </a:r>
                <a:endParaRPr b="0" i="0" sz="1050" u="none" cap="none" strike="noStrike">
                  <a:solidFill>
                    <a:srgbClr val="000000"/>
                  </a:solidFill>
                  <a:latin typeface="Arial"/>
                  <a:ea typeface="Arial"/>
                  <a:cs typeface="Arial"/>
                  <a:sym typeface="Arial"/>
                </a:endParaRPr>
              </a:p>
            </p:txBody>
          </p:sp>
          <p:sp>
            <p:nvSpPr>
              <p:cNvPr id="433" name="Google Shape;433;p51"/>
              <p:cNvSpPr/>
              <p:nvPr/>
            </p:nvSpPr>
            <p:spPr>
              <a:xfrm>
                <a:off x="3932833" y="1259563"/>
                <a:ext cx="333058" cy="389615"/>
              </a:xfrm>
              <a:prstGeom prst="rightArrow">
                <a:avLst>
                  <a:gd fmla="val 60000" name="adj1"/>
                  <a:gd fmla="val 50000" name="adj2"/>
                </a:avLst>
              </a:prstGeom>
              <a:solidFill>
                <a:srgbClr val="AEB2B8"/>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4" name="Google Shape;434;p51"/>
              <p:cNvSpPr txBox="1"/>
              <p:nvPr/>
            </p:nvSpPr>
            <p:spPr>
              <a:xfrm>
                <a:off x="3932833" y="1337486"/>
                <a:ext cx="233141" cy="2337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75" u="none" cap="none" strike="noStrike">
                  <a:solidFill>
                    <a:schemeClr val="lt1"/>
                  </a:solidFill>
                  <a:latin typeface="Arial"/>
                  <a:ea typeface="Arial"/>
                  <a:cs typeface="Arial"/>
                  <a:sym typeface="Arial"/>
                </a:endParaRPr>
              </a:p>
            </p:txBody>
          </p:sp>
          <p:sp>
            <p:nvSpPr>
              <p:cNvPr id="435" name="Google Shape;435;p51"/>
              <p:cNvSpPr/>
              <p:nvPr/>
            </p:nvSpPr>
            <p:spPr>
              <a:xfrm>
                <a:off x="4404142" y="983061"/>
                <a:ext cx="1571030" cy="942618"/>
              </a:xfrm>
              <a:prstGeom prst="roundRect">
                <a:avLst>
                  <a:gd fmla="val 10000" name="adj"/>
                </a:avLst>
              </a:prstGeom>
              <a:solidFill>
                <a:schemeClr val="dk2"/>
              </a:solidFill>
              <a:ln cap="flat" cmpd="sng" w="25400">
                <a:solidFill>
                  <a:schemeClr val="lt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36" name="Google Shape;436;p51"/>
              <p:cNvSpPr txBox="1"/>
              <p:nvPr/>
            </p:nvSpPr>
            <p:spPr>
              <a:xfrm>
                <a:off x="4431750" y="1010669"/>
                <a:ext cx="1515814" cy="887402"/>
              </a:xfrm>
              <a:prstGeom prst="rect">
                <a:avLst/>
              </a:prstGeom>
              <a:noFill/>
              <a:ln>
                <a:noFill/>
              </a:ln>
            </p:spPr>
            <p:txBody>
              <a:bodyPr anchorCtr="0" anchor="ctr" bIns="60000" lIns="60000" spcFirstLastPara="1" rIns="60000" wrap="square" tIns="60000">
                <a:noAutofit/>
              </a:bodyPr>
              <a:lstStyle/>
              <a:p>
                <a:pPr indent="0" lvl="0" marL="0" marR="0" rtl="0" algn="ctr">
                  <a:lnSpc>
                    <a:spcPct val="90000"/>
                  </a:lnSpc>
                  <a:spcBef>
                    <a:spcPts val="0"/>
                  </a:spcBef>
                  <a:spcAft>
                    <a:spcPts val="0"/>
                  </a:spcAft>
                  <a:buNone/>
                </a:pPr>
                <a:r>
                  <a:rPr b="0" i="0" lang="en-IN" sz="1575" u="none" cap="none" strike="noStrike">
                    <a:solidFill>
                      <a:schemeClr val="lt1"/>
                    </a:solidFill>
                    <a:latin typeface="Helvetica Neue Light"/>
                    <a:ea typeface="Helvetica Neue Light"/>
                    <a:cs typeface="Helvetica Neue Light"/>
                    <a:sym typeface="Helvetica Neue Light"/>
                  </a:rPr>
                  <a:t>Refactor/</a:t>
                </a:r>
                <a:endParaRPr b="0" i="0" sz="1050" u="none" cap="none" strike="noStrike">
                  <a:solidFill>
                    <a:srgbClr val="000000"/>
                  </a:solidFill>
                  <a:latin typeface="Arial"/>
                  <a:ea typeface="Arial"/>
                  <a:cs typeface="Arial"/>
                  <a:sym typeface="Arial"/>
                </a:endParaRPr>
              </a:p>
              <a:p>
                <a:pPr indent="0" lvl="0" marL="0" marR="0" rtl="0" algn="ctr">
                  <a:lnSpc>
                    <a:spcPct val="90000"/>
                  </a:lnSpc>
                  <a:spcBef>
                    <a:spcPts val="551"/>
                  </a:spcBef>
                  <a:spcAft>
                    <a:spcPts val="0"/>
                  </a:spcAft>
                  <a:buNone/>
                </a:pPr>
                <a:r>
                  <a:rPr b="0" i="0" lang="en-IN" sz="1575" u="none" cap="none" strike="noStrike">
                    <a:solidFill>
                      <a:schemeClr val="lt1"/>
                    </a:solidFill>
                    <a:latin typeface="Helvetica Neue Light"/>
                    <a:ea typeface="Helvetica Neue Light"/>
                    <a:cs typeface="Helvetica Neue Light"/>
                    <a:sym typeface="Helvetica Neue Light"/>
                  </a:rPr>
                  <a:t>Design</a:t>
                </a:r>
                <a:endParaRPr b="0" i="0" sz="1050" u="none" cap="none" strike="noStrike">
                  <a:solidFill>
                    <a:srgbClr val="000000"/>
                  </a:solidFill>
                  <a:latin typeface="Arial"/>
                  <a:ea typeface="Arial"/>
                  <a:cs typeface="Arial"/>
                  <a:sym typeface="Arial"/>
                </a:endParaRPr>
              </a:p>
            </p:txBody>
          </p:sp>
        </p:grpSp>
        <p:sp>
          <p:nvSpPr>
            <p:cNvPr id="437" name="Google Shape;437;p51"/>
            <p:cNvSpPr txBox="1"/>
            <p:nvPr/>
          </p:nvSpPr>
          <p:spPr>
            <a:xfrm>
              <a:off x="3210878" y="1563519"/>
              <a:ext cx="4743451" cy="36929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350" u="none" cap="none" strike="noStrike">
                  <a:solidFill>
                    <a:srgbClr val="000000"/>
                  </a:solidFill>
                  <a:latin typeface="Helvetica Neue Light"/>
                  <a:ea typeface="Helvetica Neue Light"/>
                  <a:cs typeface="Helvetica Neue Light"/>
                  <a:sym typeface="Helvetica Neue Light"/>
                </a:rPr>
                <a:t>Agile Testing Approach</a:t>
              </a:r>
              <a:endParaRPr b="0" i="0" sz="1050" u="none" cap="none" strike="noStrike">
                <a:solidFill>
                  <a:srgbClr val="000000"/>
                </a:solidFill>
                <a:latin typeface="Arial"/>
                <a:ea typeface="Arial"/>
                <a:cs typeface="Arial"/>
                <a:sym typeface="Arial"/>
              </a:endParaRPr>
            </a:p>
          </p:txBody>
        </p:sp>
      </p:grpSp>
      <p:grpSp>
        <p:nvGrpSpPr>
          <p:cNvPr id="438" name="Google Shape;438;p51"/>
          <p:cNvGrpSpPr/>
          <p:nvPr/>
        </p:nvGrpSpPr>
        <p:grpSpPr>
          <a:xfrm>
            <a:off x="2546032" y="4089082"/>
            <a:ext cx="3454718" cy="420053"/>
            <a:chOff x="3394710" y="5452110"/>
            <a:chExt cx="4606290" cy="560070"/>
          </a:xfrm>
        </p:grpSpPr>
        <p:cxnSp>
          <p:nvCxnSpPr>
            <p:cNvPr id="439" name="Google Shape;439;p51"/>
            <p:cNvCxnSpPr/>
            <p:nvPr/>
          </p:nvCxnSpPr>
          <p:spPr>
            <a:xfrm rot="10800000">
              <a:off x="3394710" y="5452110"/>
              <a:ext cx="0" cy="560070"/>
            </a:xfrm>
            <a:prstGeom prst="straightConnector1">
              <a:avLst/>
            </a:prstGeom>
            <a:noFill/>
            <a:ln cap="flat" cmpd="sng" w="19050">
              <a:solidFill>
                <a:srgbClr val="FF0000"/>
              </a:solidFill>
              <a:prstDash val="solid"/>
              <a:round/>
              <a:headEnd len="sm" w="sm" type="none"/>
              <a:tailEnd len="med" w="med" type="triangle"/>
            </a:ln>
          </p:spPr>
        </p:cxnSp>
        <p:cxnSp>
          <p:nvCxnSpPr>
            <p:cNvPr id="440" name="Google Shape;440;p51"/>
            <p:cNvCxnSpPr/>
            <p:nvPr/>
          </p:nvCxnSpPr>
          <p:spPr>
            <a:xfrm>
              <a:off x="3406140" y="6000750"/>
              <a:ext cx="4594860" cy="0"/>
            </a:xfrm>
            <a:prstGeom prst="straightConnector1">
              <a:avLst/>
            </a:prstGeom>
            <a:noFill/>
            <a:ln cap="flat" cmpd="sng" w="19050">
              <a:solidFill>
                <a:srgbClr val="FF0000"/>
              </a:solidFill>
              <a:prstDash val="solid"/>
              <a:round/>
              <a:headEnd len="sm" w="sm" type="none"/>
              <a:tailEnd len="sm" w="sm" type="none"/>
            </a:ln>
          </p:spPr>
        </p:cxnSp>
        <p:cxnSp>
          <p:nvCxnSpPr>
            <p:cNvPr id="441" name="Google Shape;441;p51"/>
            <p:cNvCxnSpPr/>
            <p:nvPr/>
          </p:nvCxnSpPr>
          <p:spPr>
            <a:xfrm rot="10800000">
              <a:off x="8001000" y="5463540"/>
              <a:ext cx="0" cy="548640"/>
            </a:xfrm>
            <a:prstGeom prst="straightConnector1">
              <a:avLst/>
            </a:prstGeom>
            <a:noFill/>
            <a:ln cap="flat" cmpd="sng" w="19050">
              <a:solidFill>
                <a:srgbClr val="FF0000"/>
              </a:solidFill>
              <a:prstDash val="solid"/>
              <a:round/>
              <a:headEnd len="sm" w="sm" type="none"/>
              <a:tailEnd len="sm" w="sm" type="none"/>
            </a:ln>
          </p:spPr>
        </p:cxnSp>
      </p:grpSp>
      <p:sp>
        <p:nvSpPr>
          <p:cNvPr id="442" name="Google Shape;442;p51"/>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solidFill>
                  <a:schemeClr val="dk1"/>
                </a:solidFill>
              </a:rPr>
              <a:t>‹#›</a:t>
            </a:fld>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Testing Pyramids</a:t>
            </a:r>
            <a:endParaRPr>
              <a:latin typeface="Helvetica Neue"/>
              <a:ea typeface="Helvetica Neue"/>
              <a:cs typeface="Helvetica Neue"/>
              <a:sym typeface="Helvetica Neue"/>
            </a:endParaRPr>
          </a:p>
        </p:txBody>
      </p:sp>
      <p:sp>
        <p:nvSpPr>
          <p:cNvPr id="448" name="Google Shape;448;p52"/>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pic>
        <p:nvPicPr>
          <p:cNvPr id="449" name="Google Shape;449;p52"/>
          <p:cNvPicPr preferRelativeResize="0"/>
          <p:nvPr/>
        </p:nvPicPr>
        <p:blipFill rotWithShape="1">
          <a:blip r:embed="rId3">
            <a:alphaModFix/>
          </a:blip>
          <a:srcRect b="0" l="0" r="0" t="0"/>
          <a:stretch/>
        </p:blipFill>
        <p:spPr>
          <a:xfrm>
            <a:off x="714373" y="1130141"/>
            <a:ext cx="2864644" cy="3500438"/>
          </a:xfrm>
          <a:prstGeom prst="rect">
            <a:avLst/>
          </a:prstGeom>
          <a:noFill/>
          <a:ln>
            <a:noFill/>
          </a:ln>
        </p:spPr>
      </p:pic>
      <p:pic>
        <p:nvPicPr>
          <p:cNvPr id="450" name="Google Shape;450;p52"/>
          <p:cNvPicPr preferRelativeResize="0"/>
          <p:nvPr/>
        </p:nvPicPr>
        <p:blipFill rotWithShape="1">
          <a:blip r:embed="rId4">
            <a:alphaModFix/>
          </a:blip>
          <a:srcRect b="0" l="0" r="0" t="0"/>
          <a:stretch/>
        </p:blipFill>
        <p:spPr>
          <a:xfrm>
            <a:off x="5107310" y="1033701"/>
            <a:ext cx="3679031" cy="3693319"/>
          </a:xfrm>
          <a:prstGeom prst="rect">
            <a:avLst/>
          </a:prstGeom>
          <a:noFill/>
          <a:ln>
            <a:noFill/>
          </a:ln>
        </p:spPr>
      </p:pic>
      <p:grpSp>
        <p:nvGrpSpPr>
          <p:cNvPr id="451" name="Google Shape;451;p52"/>
          <p:cNvGrpSpPr/>
          <p:nvPr/>
        </p:nvGrpSpPr>
        <p:grpSpPr>
          <a:xfrm>
            <a:off x="3643313" y="1130142"/>
            <a:ext cx="1569245" cy="3596848"/>
            <a:chOff x="4857750" y="1506855"/>
            <a:chExt cx="2092327" cy="4795798"/>
          </a:xfrm>
        </p:grpSpPr>
        <p:cxnSp>
          <p:nvCxnSpPr>
            <p:cNvPr id="452" name="Google Shape;452;p52"/>
            <p:cNvCxnSpPr/>
            <p:nvPr/>
          </p:nvCxnSpPr>
          <p:spPr>
            <a:xfrm>
              <a:off x="5772150" y="2045969"/>
              <a:ext cx="0" cy="3737609"/>
            </a:xfrm>
            <a:prstGeom prst="straightConnector1">
              <a:avLst/>
            </a:prstGeom>
            <a:noFill/>
            <a:ln cap="flat" cmpd="sng" w="57150">
              <a:solidFill>
                <a:srgbClr val="3E6EC2"/>
              </a:solidFill>
              <a:prstDash val="solid"/>
              <a:round/>
              <a:headEnd len="med" w="med" type="triangle"/>
              <a:tailEnd len="med" w="med" type="triangle"/>
            </a:ln>
          </p:spPr>
        </p:cxnSp>
        <p:sp>
          <p:nvSpPr>
            <p:cNvPr id="453" name="Google Shape;453;p52"/>
            <p:cNvSpPr txBox="1"/>
            <p:nvPr/>
          </p:nvSpPr>
          <p:spPr>
            <a:xfrm>
              <a:off x="4857750" y="1506855"/>
              <a:ext cx="2080258" cy="64629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1350" u="none" cap="none" strike="noStrike">
                  <a:solidFill>
                    <a:srgbClr val="000000"/>
                  </a:solidFill>
                  <a:latin typeface="Helvetica Neue Light"/>
                  <a:ea typeface="Helvetica Neue Light"/>
                  <a:cs typeface="Helvetica Neue Light"/>
                  <a:sym typeface="Helvetica Neue Light"/>
                </a:rPr>
                <a:t>More Time &amp; Effort</a:t>
              </a:r>
              <a:endParaRPr b="0" i="0" sz="1050" u="none" cap="none" strike="noStrike">
                <a:solidFill>
                  <a:srgbClr val="000000"/>
                </a:solidFill>
                <a:latin typeface="Arial"/>
                <a:ea typeface="Arial"/>
                <a:cs typeface="Arial"/>
                <a:sym typeface="Arial"/>
              </a:endParaRPr>
            </a:p>
          </p:txBody>
        </p:sp>
        <p:sp>
          <p:nvSpPr>
            <p:cNvPr id="454" name="Google Shape;454;p52"/>
            <p:cNvSpPr txBox="1"/>
            <p:nvPr/>
          </p:nvSpPr>
          <p:spPr>
            <a:xfrm>
              <a:off x="4869819" y="5933361"/>
              <a:ext cx="2080258" cy="36929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350" u="none" cap="none" strike="noStrike">
                  <a:solidFill>
                    <a:srgbClr val="000000"/>
                  </a:solidFill>
                  <a:latin typeface="Helvetica Neue Light"/>
                  <a:ea typeface="Helvetica Neue Light"/>
                  <a:cs typeface="Helvetica Neue Light"/>
                  <a:sym typeface="Helvetica Neue Light"/>
                </a:rPr>
                <a:t>Higher ROI</a:t>
              </a:r>
              <a:endParaRPr b="0" i="0" sz="105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 name="Shape 170"/>
        <p:cNvGrpSpPr/>
        <p:nvPr/>
      </p:nvGrpSpPr>
      <p:grpSpPr>
        <a:xfrm>
          <a:off x="0" y="0"/>
          <a:ext cx="0" cy="0"/>
          <a:chOff x="0" y="0"/>
          <a:chExt cx="0" cy="0"/>
        </a:xfrm>
      </p:grpSpPr>
      <p:sp>
        <p:nvSpPr>
          <p:cNvPr id="171" name="Google Shape;171;p2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Software testing principles</a:t>
            </a:r>
            <a:endParaRPr>
              <a:solidFill>
                <a:schemeClr val="dk1"/>
              </a:solidFill>
            </a:endParaRPr>
          </a:p>
        </p:txBody>
      </p:sp>
      <p:sp>
        <p:nvSpPr>
          <p:cNvPr id="172" name="Google Shape;172;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pic>
        <p:nvPicPr>
          <p:cNvPr descr="The Seven Principles of Software Testing | Magnetism Solutions | NZ  (Auckland, Wellington, Christchurch and Dunedin)" id="173" name="Google Shape;173;p26"/>
          <p:cNvPicPr preferRelativeResize="0"/>
          <p:nvPr/>
        </p:nvPicPr>
        <p:blipFill rotWithShape="1">
          <a:blip r:embed="rId3">
            <a:alphaModFix/>
          </a:blip>
          <a:srcRect b="0" l="0" r="0" t="0"/>
          <a:stretch/>
        </p:blipFill>
        <p:spPr>
          <a:xfrm>
            <a:off x="4326711" y="357137"/>
            <a:ext cx="4637016" cy="4429225"/>
          </a:xfrm>
          <a:prstGeom prst="rect">
            <a:avLst/>
          </a:prstGeom>
          <a:noFill/>
          <a:ln>
            <a:noFill/>
          </a:ln>
        </p:spPr>
      </p:pic>
      <p:sp>
        <p:nvSpPr>
          <p:cNvPr id="174" name="Google Shape;174;p26"/>
          <p:cNvSpPr txBox="1"/>
          <p:nvPr/>
        </p:nvSpPr>
        <p:spPr>
          <a:xfrm>
            <a:off x="537313" y="1891705"/>
            <a:ext cx="376096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Myth: Principles are just for reference. I will not use them in practice.</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Clr>
                <a:schemeClr val="dk1"/>
              </a:buClr>
              <a:buSzPts val="2000"/>
              <a:buNone/>
            </a:pPr>
            <a:r>
              <a:rPr lang="en-IN"/>
              <a:t>Agile Testing Pyramid</a:t>
            </a:r>
            <a:endParaRPr/>
          </a:p>
        </p:txBody>
      </p:sp>
      <p:sp>
        <p:nvSpPr>
          <p:cNvPr id="460" name="Google Shape;46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grpSp>
        <p:nvGrpSpPr>
          <p:cNvPr id="461" name="Google Shape;461;p53"/>
          <p:cNvGrpSpPr/>
          <p:nvPr/>
        </p:nvGrpSpPr>
        <p:grpSpPr>
          <a:xfrm>
            <a:off x="2267873" y="1111238"/>
            <a:ext cx="3884186" cy="3523745"/>
            <a:chOff x="138430" y="1297804"/>
            <a:chExt cx="5957569" cy="5073786"/>
          </a:xfrm>
        </p:grpSpPr>
        <p:grpSp>
          <p:nvGrpSpPr>
            <p:cNvPr id="462" name="Google Shape;462;p53"/>
            <p:cNvGrpSpPr/>
            <p:nvPr/>
          </p:nvGrpSpPr>
          <p:grpSpPr>
            <a:xfrm>
              <a:off x="138430" y="2399877"/>
              <a:ext cx="5957569" cy="3971713"/>
              <a:chOff x="0" y="0"/>
              <a:chExt cx="5957569" cy="3971713"/>
            </a:xfrm>
          </p:grpSpPr>
          <p:sp>
            <p:nvSpPr>
              <p:cNvPr id="463" name="Google Shape;463;p53"/>
              <p:cNvSpPr/>
              <p:nvPr/>
            </p:nvSpPr>
            <p:spPr>
              <a:xfrm>
                <a:off x="2383027" y="0"/>
                <a:ext cx="1191513" cy="794342"/>
              </a:xfrm>
              <a:prstGeom prst="trapezoid">
                <a:avLst>
                  <a:gd fmla="val 75000" name="adj"/>
                </a:avLst>
              </a:prstGeom>
              <a:solidFill>
                <a:srgbClr val="A5A5A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4" name="Google Shape;464;p53"/>
              <p:cNvSpPr txBox="1"/>
              <p:nvPr/>
            </p:nvSpPr>
            <p:spPr>
              <a:xfrm>
                <a:off x="2383027" y="0"/>
                <a:ext cx="1191513" cy="79434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UI </a:t>
                </a:r>
                <a:endParaRPr b="0" i="0" sz="1050" u="none" cap="none" strike="noStrike">
                  <a:solidFill>
                    <a:srgbClr val="000000"/>
                  </a:solidFill>
                  <a:latin typeface="Arial"/>
                  <a:ea typeface="Arial"/>
                  <a:cs typeface="Arial"/>
                  <a:sym typeface="Arial"/>
                </a:endParaRPr>
              </a:p>
              <a:p>
                <a:pPr indent="0" lvl="0" marL="0" marR="0" rtl="0" algn="ctr">
                  <a:lnSpc>
                    <a:spcPct val="90000"/>
                  </a:lnSpc>
                  <a:spcBef>
                    <a:spcPts val="42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Tests</a:t>
                </a:r>
                <a:endParaRPr b="0" i="0" sz="1050" u="none" cap="none" strike="noStrike">
                  <a:solidFill>
                    <a:srgbClr val="000000"/>
                  </a:solidFill>
                  <a:latin typeface="Arial"/>
                  <a:ea typeface="Arial"/>
                  <a:cs typeface="Arial"/>
                  <a:sym typeface="Arial"/>
                </a:endParaRPr>
              </a:p>
            </p:txBody>
          </p:sp>
          <p:sp>
            <p:nvSpPr>
              <p:cNvPr id="465" name="Google Shape;465;p53"/>
              <p:cNvSpPr/>
              <p:nvPr/>
            </p:nvSpPr>
            <p:spPr>
              <a:xfrm>
                <a:off x="1787271" y="794342"/>
                <a:ext cx="2383027" cy="794342"/>
              </a:xfrm>
              <a:prstGeom prst="trapezoid">
                <a:avLst>
                  <a:gd fmla="val 75000" name="adj"/>
                </a:avLst>
              </a:prstGeom>
              <a:solidFill>
                <a:srgbClr val="A5A5A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6" name="Google Shape;466;p53"/>
              <p:cNvSpPr txBox="1"/>
              <p:nvPr/>
            </p:nvSpPr>
            <p:spPr>
              <a:xfrm>
                <a:off x="2204300" y="794342"/>
                <a:ext cx="1548968" cy="79434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System Tests</a:t>
                </a:r>
                <a:endParaRPr b="0" i="0" sz="1050" u="none" cap="none" strike="noStrike">
                  <a:solidFill>
                    <a:srgbClr val="000000"/>
                  </a:solidFill>
                  <a:latin typeface="Arial"/>
                  <a:ea typeface="Arial"/>
                  <a:cs typeface="Arial"/>
                  <a:sym typeface="Arial"/>
                </a:endParaRPr>
              </a:p>
            </p:txBody>
          </p:sp>
          <p:sp>
            <p:nvSpPr>
              <p:cNvPr id="467" name="Google Shape;467;p53"/>
              <p:cNvSpPr/>
              <p:nvPr/>
            </p:nvSpPr>
            <p:spPr>
              <a:xfrm>
                <a:off x="1191514" y="1588685"/>
                <a:ext cx="3574541" cy="794342"/>
              </a:xfrm>
              <a:prstGeom prst="trapezoid">
                <a:avLst>
                  <a:gd fmla="val 75000" name="adj"/>
                </a:avLst>
              </a:prstGeom>
              <a:solidFill>
                <a:srgbClr val="A5A5A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68" name="Google Shape;468;p53"/>
              <p:cNvSpPr txBox="1"/>
              <p:nvPr/>
            </p:nvSpPr>
            <p:spPr>
              <a:xfrm>
                <a:off x="1817058" y="1588685"/>
                <a:ext cx="2323452" cy="79434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Integration Tests</a:t>
                </a:r>
                <a:endParaRPr b="0" i="0" sz="1050" u="none" cap="none" strike="noStrike">
                  <a:solidFill>
                    <a:srgbClr val="000000"/>
                  </a:solidFill>
                  <a:latin typeface="Arial"/>
                  <a:ea typeface="Arial"/>
                  <a:cs typeface="Arial"/>
                  <a:sym typeface="Arial"/>
                </a:endParaRPr>
              </a:p>
            </p:txBody>
          </p:sp>
          <p:sp>
            <p:nvSpPr>
              <p:cNvPr id="469" name="Google Shape;469;p53"/>
              <p:cNvSpPr/>
              <p:nvPr/>
            </p:nvSpPr>
            <p:spPr>
              <a:xfrm>
                <a:off x="595757" y="2383028"/>
                <a:ext cx="4766055" cy="794342"/>
              </a:xfrm>
              <a:prstGeom prst="trapezoid">
                <a:avLst>
                  <a:gd fmla="val 75000" name="adj"/>
                </a:avLst>
              </a:prstGeom>
              <a:solidFill>
                <a:srgbClr val="A5A5A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0" name="Google Shape;470;p53"/>
              <p:cNvSpPr txBox="1"/>
              <p:nvPr/>
            </p:nvSpPr>
            <p:spPr>
              <a:xfrm>
                <a:off x="1429816" y="2383028"/>
                <a:ext cx="3097936" cy="79434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Component Tests</a:t>
                </a:r>
                <a:endParaRPr b="0" i="0" sz="1050" u="none" cap="none" strike="noStrike">
                  <a:solidFill>
                    <a:srgbClr val="000000"/>
                  </a:solidFill>
                  <a:latin typeface="Arial"/>
                  <a:ea typeface="Arial"/>
                  <a:cs typeface="Arial"/>
                  <a:sym typeface="Arial"/>
                </a:endParaRPr>
              </a:p>
            </p:txBody>
          </p:sp>
          <p:sp>
            <p:nvSpPr>
              <p:cNvPr id="471" name="Google Shape;471;p53"/>
              <p:cNvSpPr/>
              <p:nvPr/>
            </p:nvSpPr>
            <p:spPr>
              <a:xfrm>
                <a:off x="0" y="3177371"/>
                <a:ext cx="5957569" cy="794342"/>
              </a:xfrm>
              <a:prstGeom prst="trapezoid">
                <a:avLst>
                  <a:gd fmla="val 75000" name="adj"/>
                </a:avLst>
              </a:prstGeom>
              <a:solidFill>
                <a:srgbClr val="A5A5A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72" name="Google Shape;472;p53"/>
              <p:cNvSpPr txBox="1"/>
              <p:nvPr/>
            </p:nvSpPr>
            <p:spPr>
              <a:xfrm>
                <a:off x="1042574" y="3177371"/>
                <a:ext cx="3872420" cy="79434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0" i="0" lang="en-IN" sz="1200" u="none" cap="none" strike="noStrike">
                    <a:solidFill>
                      <a:schemeClr val="lt1"/>
                    </a:solidFill>
                    <a:latin typeface="Helvetica Neue Light"/>
                    <a:ea typeface="Helvetica Neue Light"/>
                    <a:cs typeface="Helvetica Neue Light"/>
                    <a:sym typeface="Helvetica Neue Light"/>
                  </a:rPr>
                  <a:t>Unit Tests</a:t>
                </a:r>
                <a:endParaRPr b="0" i="0" sz="1050" u="none" cap="none" strike="noStrike">
                  <a:solidFill>
                    <a:srgbClr val="000000"/>
                  </a:solidFill>
                  <a:latin typeface="Arial"/>
                  <a:ea typeface="Arial"/>
                  <a:cs typeface="Arial"/>
                  <a:sym typeface="Arial"/>
                </a:endParaRPr>
              </a:p>
            </p:txBody>
          </p:sp>
        </p:grpSp>
        <p:sp>
          <p:nvSpPr>
            <p:cNvPr id="473" name="Google Shape;473;p53"/>
            <p:cNvSpPr/>
            <p:nvPr/>
          </p:nvSpPr>
          <p:spPr>
            <a:xfrm>
              <a:off x="2400300" y="1297804"/>
              <a:ext cx="1760220" cy="1173480"/>
            </a:xfrm>
            <a:prstGeom prst="cloud">
              <a:avLst/>
            </a:prstGeom>
            <a:solidFill>
              <a:srgbClr val="A5A5A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grpSp>
      <p:cxnSp>
        <p:nvCxnSpPr>
          <p:cNvPr id="474" name="Google Shape;474;p53"/>
          <p:cNvCxnSpPr/>
          <p:nvPr/>
        </p:nvCxnSpPr>
        <p:spPr>
          <a:xfrm rot="10800000">
            <a:off x="1645919" y="1609344"/>
            <a:ext cx="0" cy="2728250"/>
          </a:xfrm>
          <a:prstGeom prst="straightConnector1">
            <a:avLst/>
          </a:prstGeom>
          <a:noFill/>
          <a:ln cap="flat" cmpd="sng" w="57150">
            <a:solidFill>
              <a:srgbClr val="3E6EC2"/>
            </a:solidFill>
            <a:prstDash val="solid"/>
            <a:round/>
            <a:headEnd len="sm" w="sm" type="none"/>
            <a:tailEnd len="med" w="med" type="triangle"/>
          </a:ln>
        </p:spPr>
      </p:cxnSp>
      <p:sp>
        <p:nvSpPr>
          <p:cNvPr id="475" name="Google Shape;475;p53"/>
          <p:cNvSpPr txBox="1"/>
          <p:nvPr/>
        </p:nvSpPr>
        <p:spPr>
          <a:xfrm>
            <a:off x="843533" y="4401132"/>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Cost / Effort</a:t>
            </a:r>
            <a:endParaRPr b="0" i="0" sz="1400" u="none" cap="none" strike="noStrike">
              <a:solidFill>
                <a:srgbClr val="000000"/>
              </a:solidFill>
              <a:latin typeface="Arial"/>
              <a:ea typeface="Arial"/>
              <a:cs typeface="Arial"/>
              <a:sym typeface="Arial"/>
            </a:endParaRPr>
          </a:p>
        </p:txBody>
      </p:sp>
      <p:cxnSp>
        <p:nvCxnSpPr>
          <p:cNvPr id="476" name="Google Shape;476;p53"/>
          <p:cNvCxnSpPr/>
          <p:nvPr/>
        </p:nvCxnSpPr>
        <p:spPr>
          <a:xfrm>
            <a:off x="6593618" y="1543253"/>
            <a:ext cx="0" cy="2873433"/>
          </a:xfrm>
          <a:prstGeom prst="straightConnector1">
            <a:avLst/>
          </a:prstGeom>
          <a:noFill/>
          <a:ln cap="flat" cmpd="sng" w="57150">
            <a:solidFill>
              <a:srgbClr val="3E6EC2"/>
            </a:solidFill>
            <a:prstDash val="solid"/>
            <a:round/>
            <a:headEnd len="sm" w="sm" type="none"/>
            <a:tailEnd len="med" w="med" type="triangle"/>
          </a:ln>
        </p:spPr>
      </p:cxnSp>
      <p:sp>
        <p:nvSpPr>
          <p:cNvPr id="477" name="Google Shape;477;p53"/>
          <p:cNvSpPr txBox="1"/>
          <p:nvPr/>
        </p:nvSpPr>
        <p:spPr>
          <a:xfrm>
            <a:off x="5763641" y="1145376"/>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Time</a:t>
            </a:r>
            <a:endParaRPr b="0" i="0" sz="1400" u="none" cap="none" strike="noStrike">
              <a:solidFill>
                <a:srgbClr val="000000"/>
              </a:solidFill>
              <a:latin typeface="Arial"/>
              <a:ea typeface="Arial"/>
              <a:cs typeface="Arial"/>
              <a:sym typeface="Arial"/>
            </a:endParaRPr>
          </a:p>
        </p:txBody>
      </p:sp>
      <p:cxnSp>
        <p:nvCxnSpPr>
          <p:cNvPr id="478" name="Google Shape;478;p53"/>
          <p:cNvCxnSpPr/>
          <p:nvPr/>
        </p:nvCxnSpPr>
        <p:spPr>
          <a:xfrm rot="10800000">
            <a:off x="7524574" y="1542193"/>
            <a:ext cx="0" cy="2746410"/>
          </a:xfrm>
          <a:prstGeom prst="straightConnector1">
            <a:avLst/>
          </a:prstGeom>
          <a:noFill/>
          <a:ln cap="flat" cmpd="sng" w="57150">
            <a:solidFill>
              <a:srgbClr val="DBB300"/>
            </a:solidFill>
            <a:prstDash val="solid"/>
            <a:round/>
            <a:headEnd len="sm" w="sm" type="none"/>
            <a:tailEnd len="med" w="med" type="triangle"/>
          </a:ln>
        </p:spPr>
      </p:cxnSp>
      <p:sp>
        <p:nvSpPr>
          <p:cNvPr id="479" name="Google Shape;479;p53"/>
          <p:cNvSpPr txBox="1"/>
          <p:nvPr/>
        </p:nvSpPr>
        <p:spPr>
          <a:xfrm>
            <a:off x="6764869" y="4442115"/>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Solid</a:t>
            </a:r>
            <a:endParaRPr b="0" i="0" sz="1400" u="none" cap="none" strike="noStrike">
              <a:solidFill>
                <a:srgbClr val="000000"/>
              </a:solidFill>
              <a:latin typeface="Arial"/>
              <a:ea typeface="Arial"/>
              <a:cs typeface="Arial"/>
              <a:sym typeface="Arial"/>
            </a:endParaRPr>
          </a:p>
        </p:txBody>
      </p:sp>
      <p:sp>
        <p:nvSpPr>
          <p:cNvPr id="480" name="Google Shape;480;p53"/>
          <p:cNvSpPr txBox="1"/>
          <p:nvPr/>
        </p:nvSpPr>
        <p:spPr>
          <a:xfrm>
            <a:off x="6713045" y="1149670"/>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Brittle</a:t>
            </a:r>
            <a:endParaRPr b="0" i="0" sz="1400" u="none" cap="none" strike="noStrike">
              <a:solidFill>
                <a:srgbClr val="000000"/>
              </a:solidFill>
              <a:latin typeface="Arial"/>
              <a:ea typeface="Arial"/>
              <a:cs typeface="Arial"/>
              <a:sym typeface="Arial"/>
            </a:endParaRPr>
          </a:p>
        </p:txBody>
      </p:sp>
      <p:cxnSp>
        <p:nvCxnSpPr>
          <p:cNvPr id="481" name="Google Shape;481;p53"/>
          <p:cNvCxnSpPr/>
          <p:nvPr/>
        </p:nvCxnSpPr>
        <p:spPr>
          <a:xfrm rot="10800000">
            <a:off x="613700" y="1609344"/>
            <a:ext cx="546" cy="2679259"/>
          </a:xfrm>
          <a:prstGeom prst="straightConnector1">
            <a:avLst/>
          </a:prstGeom>
          <a:noFill/>
          <a:ln cap="flat" cmpd="sng" w="57150">
            <a:solidFill>
              <a:srgbClr val="DBB300"/>
            </a:solidFill>
            <a:prstDash val="solid"/>
            <a:round/>
            <a:headEnd len="sm" w="sm" type="none"/>
            <a:tailEnd len="med" w="med" type="triangle"/>
          </a:ln>
        </p:spPr>
      </p:cxnSp>
      <p:sp>
        <p:nvSpPr>
          <p:cNvPr id="482" name="Google Shape;482;p53"/>
          <p:cNvSpPr txBox="1"/>
          <p:nvPr/>
        </p:nvSpPr>
        <p:spPr>
          <a:xfrm>
            <a:off x="-123364" y="4447810"/>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Faster</a:t>
            </a:r>
            <a:endParaRPr b="0" i="0" sz="1400" u="none" cap="none" strike="noStrike">
              <a:solidFill>
                <a:srgbClr val="000000"/>
              </a:solidFill>
              <a:latin typeface="Arial"/>
              <a:ea typeface="Arial"/>
              <a:cs typeface="Arial"/>
              <a:sym typeface="Arial"/>
            </a:endParaRPr>
          </a:p>
        </p:txBody>
      </p:sp>
      <p:sp>
        <p:nvSpPr>
          <p:cNvPr id="483" name="Google Shape;483;p53"/>
          <p:cNvSpPr txBox="1"/>
          <p:nvPr/>
        </p:nvSpPr>
        <p:spPr>
          <a:xfrm>
            <a:off x="-197830" y="1254930"/>
            <a:ext cx="1623059" cy="3077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Arial"/>
                <a:ea typeface="Arial"/>
                <a:cs typeface="Arial"/>
                <a:sym typeface="Arial"/>
              </a:rPr>
              <a:t>Slower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Strategy</a:t>
            </a:r>
            <a:endParaRPr>
              <a:latin typeface="Helvetica Neue"/>
              <a:ea typeface="Helvetica Neue"/>
              <a:cs typeface="Helvetica Neue"/>
              <a:sym typeface="Helvetica Neue"/>
            </a:endParaRPr>
          </a:p>
        </p:txBody>
      </p:sp>
      <p:sp>
        <p:nvSpPr>
          <p:cNvPr id="489" name="Google Shape;489;p54"/>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grpSp>
        <p:nvGrpSpPr>
          <p:cNvPr id="490" name="Google Shape;490;p54"/>
          <p:cNvGrpSpPr/>
          <p:nvPr/>
        </p:nvGrpSpPr>
        <p:grpSpPr>
          <a:xfrm>
            <a:off x="717766" y="2957888"/>
            <a:ext cx="7247453" cy="770618"/>
            <a:chOff x="4524" y="2515308"/>
            <a:chExt cx="9663271" cy="1027491"/>
          </a:xfrm>
        </p:grpSpPr>
        <p:sp>
          <p:nvSpPr>
            <p:cNvPr id="491" name="Google Shape;491;p54"/>
            <p:cNvSpPr/>
            <p:nvPr/>
          </p:nvSpPr>
          <p:spPr>
            <a:xfrm>
              <a:off x="4524" y="2515308"/>
              <a:ext cx="2129516" cy="821993"/>
            </a:xfrm>
            <a:prstGeom prst="chevron">
              <a:avLst>
                <a:gd fmla="val 40000" name="adj"/>
              </a:avLst>
            </a:prstGeom>
            <a:solidFill>
              <a:srgbClr val="4372C3"/>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2" name="Google Shape;492;p54"/>
            <p:cNvSpPr/>
            <p:nvPr/>
          </p:nvSpPr>
          <p:spPr>
            <a:xfrm>
              <a:off x="572395" y="2720806"/>
              <a:ext cx="1798258" cy="821993"/>
            </a:xfrm>
            <a:prstGeom prst="roundRect">
              <a:avLst>
                <a:gd fmla="val 10000" name="adj"/>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3" name="Google Shape;493;p54"/>
            <p:cNvSpPr txBox="1"/>
            <p:nvPr/>
          </p:nvSpPr>
          <p:spPr>
            <a:xfrm>
              <a:off x="596470" y="2744881"/>
              <a:ext cx="1750108" cy="773843"/>
            </a:xfrm>
            <a:prstGeom prst="rect">
              <a:avLst/>
            </a:prstGeom>
            <a:noFill/>
            <a:ln>
              <a:noFill/>
            </a:ln>
          </p:spPr>
          <p:txBody>
            <a:bodyPr anchorCtr="0" anchor="ctr" bIns="96000" lIns="96000" spcFirstLastPara="1" rIns="96000" wrap="square" tIns="96000">
              <a:noAutofit/>
            </a:bodyPr>
            <a:lstStyle/>
            <a:p>
              <a:pPr indent="0" lvl="0" marL="0" marR="0" rtl="0" algn="ctr">
                <a:lnSpc>
                  <a:spcPct val="90000"/>
                </a:lnSpc>
                <a:spcBef>
                  <a:spcPts val="0"/>
                </a:spcBef>
                <a:spcAft>
                  <a:spcPts val="0"/>
                </a:spcAft>
                <a:buNone/>
              </a:pPr>
              <a:r>
                <a:rPr b="0" i="0" lang="en-IN" sz="1350" u="none" cap="none" strike="noStrike">
                  <a:solidFill>
                    <a:srgbClr val="000000"/>
                  </a:solidFill>
                  <a:latin typeface="Arial"/>
                  <a:ea typeface="Arial"/>
                  <a:cs typeface="Arial"/>
                  <a:sym typeface="Arial"/>
                </a:rPr>
                <a:t>Continuous</a:t>
              </a:r>
              <a:endParaRPr b="0" i="0" sz="1050" u="none" cap="none" strike="noStrike">
                <a:solidFill>
                  <a:srgbClr val="000000"/>
                </a:solidFill>
                <a:latin typeface="Arial"/>
                <a:ea typeface="Arial"/>
                <a:cs typeface="Arial"/>
                <a:sym typeface="Arial"/>
              </a:endParaRPr>
            </a:p>
          </p:txBody>
        </p:sp>
        <p:sp>
          <p:nvSpPr>
            <p:cNvPr id="494" name="Google Shape;494;p54"/>
            <p:cNvSpPr/>
            <p:nvPr/>
          </p:nvSpPr>
          <p:spPr>
            <a:xfrm>
              <a:off x="2436905" y="2515308"/>
              <a:ext cx="2129516" cy="821993"/>
            </a:xfrm>
            <a:prstGeom prst="chevron">
              <a:avLst>
                <a:gd fmla="val 40000" name="adj"/>
              </a:avLst>
            </a:prstGeom>
            <a:solidFill>
              <a:srgbClr val="4372C3"/>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5" name="Google Shape;495;p54"/>
            <p:cNvSpPr/>
            <p:nvPr/>
          </p:nvSpPr>
          <p:spPr>
            <a:xfrm>
              <a:off x="3004776" y="2720806"/>
              <a:ext cx="1798258" cy="821993"/>
            </a:xfrm>
            <a:prstGeom prst="roundRect">
              <a:avLst>
                <a:gd fmla="val 10000" name="adj"/>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6" name="Google Shape;496;p54"/>
            <p:cNvSpPr txBox="1"/>
            <p:nvPr/>
          </p:nvSpPr>
          <p:spPr>
            <a:xfrm>
              <a:off x="3028851" y="2744881"/>
              <a:ext cx="1750108" cy="773843"/>
            </a:xfrm>
            <a:prstGeom prst="rect">
              <a:avLst/>
            </a:prstGeom>
            <a:noFill/>
            <a:ln>
              <a:noFill/>
            </a:ln>
          </p:spPr>
          <p:txBody>
            <a:bodyPr anchorCtr="0" anchor="ctr" bIns="96000" lIns="96000" spcFirstLastPara="1" rIns="96000" wrap="square" tIns="96000">
              <a:noAutofit/>
            </a:bodyPr>
            <a:lstStyle/>
            <a:p>
              <a:pPr indent="0" lvl="0" marL="0" marR="0" rtl="0" algn="ctr">
                <a:lnSpc>
                  <a:spcPct val="90000"/>
                </a:lnSpc>
                <a:spcBef>
                  <a:spcPts val="0"/>
                </a:spcBef>
                <a:spcAft>
                  <a:spcPts val="0"/>
                </a:spcAft>
                <a:buNone/>
              </a:pPr>
              <a:r>
                <a:rPr b="0" i="0" lang="en-IN" sz="1350" u="none" cap="none" strike="noStrike">
                  <a:solidFill>
                    <a:srgbClr val="000000"/>
                  </a:solidFill>
                  <a:latin typeface="Arial"/>
                  <a:ea typeface="Arial"/>
                  <a:cs typeface="Arial"/>
                  <a:sym typeface="Arial"/>
                </a:rPr>
                <a:t>Daily</a:t>
              </a:r>
              <a:endParaRPr b="0" i="0" sz="1050" u="none" cap="none" strike="noStrike">
                <a:solidFill>
                  <a:srgbClr val="000000"/>
                </a:solidFill>
                <a:latin typeface="Arial"/>
                <a:ea typeface="Arial"/>
                <a:cs typeface="Arial"/>
                <a:sym typeface="Arial"/>
              </a:endParaRPr>
            </a:p>
          </p:txBody>
        </p:sp>
        <p:sp>
          <p:nvSpPr>
            <p:cNvPr id="497" name="Google Shape;497;p54"/>
            <p:cNvSpPr/>
            <p:nvPr/>
          </p:nvSpPr>
          <p:spPr>
            <a:xfrm>
              <a:off x="4869285" y="2515308"/>
              <a:ext cx="2129516" cy="821993"/>
            </a:xfrm>
            <a:prstGeom prst="chevron">
              <a:avLst>
                <a:gd fmla="val 40000" name="adj"/>
              </a:avLst>
            </a:prstGeom>
            <a:solidFill>
              <a:srgbClr val="4372C3"/>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8" name="Google Shape;498;p54"/>
            <p:cNvSpPr/>
            <p:nvPr/>
          </p:nvSpPr>
          <p:spPr>
            <a:xfrm>
              <a:off x="5437156" y="2720806"/>
              <a:ext cx="1798258" cy="821993"/>
            </a:xfrm>
            <a:prstGeom prst="roundRect">
              <a:avLst>
                <a:gd fmla="val 10000" name="adj"/>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499" name="Google Shape;499;p54"/>
            <p:cNvSpPr txBox="1"/>
            <p:nvPr/>
          </p:nvSpPr>
          <p:spPr>
            <a:xfrm>
              <a:off x="5461231" y="2744881"/>
              <a:ext cx="1750108" cy="773843"/>
            </a:xfrm>
            <a:prstGeom prst="rect">
              <a:avLst/>
            </a:prstGeom>
            <a:noFill/>
            <a:ln>
              <a:noFill/>
            </a:ln>
          </p:spPr>
          <p:txBody>
            <a:bodyPr anchorCtr="0" anchor="ctr" bIns="96000" lIns="96000" spcFirstLastPara="1" rIns="96000" wrap="square" tIns="96000">
              <a:noAutofit/>
            </a:bodyPr>
            <a:lstStyle/>
            <a:p>
              <a:pPr indent="0" lvl="0" marL="0" marR="0" rtl="0" algn="ctr">
                <a:lnSpc>
                  <a:spcPct val="90000"/>
                </a:lnSpc>
                <a:spcBef>
                  <a:spcPts val="0"/>
                </a:spcBef>
                <a:spcAft>
                  <a:spcPts val="0"/>
                </a:spcAft>
                <a:buNone/>
              </a:pPr>
              <a:r>
                <a:rPr b="0" i="0" lang="en-IN" sz="1350" u="none" cap="none" strike="noStrike">
                  <a:solidFill>
                    <a:srgbClr val="000000"/>
                  </a:solidFill>
                  <a:latin typeface="Arial"/>
                  <a:ea typeface="Arial"/>
                  <a:cs typeface="Arial"/>
                  <a:sym typeface="Arial"/>
                </a:rPr>
                <a:t>Sprint/Weekly</a:t>
              </a:r>
              <a:endParaRPr b="0" i="0" sz="1050" u="none" cap="none" strike="noStrike">
                <a:solidFill>
                  <a:srgbClr val="000000"/>
                </a:solidFill>
                <a:latin typeface="Arial"/>
                <a:ea typeface="Arial"/>
                <a:cs typeface="Arial"/>
                <a:sym typeface="Arial"/>
              </a:endParaRPr>
            </a:p>
          </p:txBody>
        </p:sp>
        <p:sp>
          <p:nvSpPr>
            <p:cNvPr id="500" name="Google Shape;500;p54"/>
            <p:cNvSpPr/>
            <p:nvPr/>
          </p:nvSpPr>
          <p:spPr>
            <a:xfrm>
              <a:off x="7301666" y="2515308"/>
              <a:ext cx="2129516" cy="821993"/>
            </a:xfrm>
            <a:prstGeom prst="chevron">
              <a:avLst>
                <a:gd fmla="val 40000" name="adj"/>
              </a:avLst>
            </a:prstGeom>
            <a:solidFill>
              <a:srgbClr val="4372C3"/>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1" name="Google Shape;501;p54"/>
            <p:cNvSpPr/>
            <p:nvPr/>
          </p:nvSpPr>
          <p:spPr>
            <a:xfrm>
              <a:off x="7869537" y="2720806"/>
              <a:ext cx="1798258" cy="821993"/>
            </a:xfrm>
            <a:prstGeom prst="roundRect">
              <a:avLst>
                <a:gd fmla="val 10000" name="adj"/>
              </a:avLst>
            </a:prstGeom>
            <a:solidFill>
              <a:schemeClr val="lt1">
                <a:alpha val="89411"/>
              </a:schemeClr>
            </a:solidFill>
            <a:ln cap="flat" cmpd="sng" w="25400">
              <a:solidFill>
                <a:srgbClr val="4372C3"/>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02" name="Google Shape;502;p54"/>
            <p:cNvSpPr txBox="1"/>
            <p:nvPr/>
          </p:nvSpPr>
          <p:spPr>
            <a:xfrm>
              <a:off x="7893612" y="2744881"/>
              <a:ext cx="1750108" cy="773843"/>
            </a:xfrm>
            <a:prstGeom prst="rect">
              <a:avLst/>
            </a:prstGeom>
            <a:noFill/>
            <a:ln>
              <a:noFill/>
            </a:ln>
          </p:spPr>
          <p:txBody>
            <a:bodyPr anchorCtr="0" anchor="ctr" bIns="96000" lIns="96000" spcFirstLastPara="1" rIns="96000" wrap="square" tIns="96000">
              <a:noAutofit/>
            </a:bodyPr>
            <a:lstStyle/>
            <a:p>
              <a:pPr indent="0" lvl="0" marL="0" marR="0" rtl="0" algn="ctr">
                <a:lnSpc>
                  <a:spcPct val="90000"/>
                </a:lnSpc>
                <a:spcBef>
                  <a:spcPts val="0"/>
                </a:spcBef>
                <a:spcAft>
                  <a:spcPts val="0"/>
                </a:spcAft>
                <a:buNone/>
              </a:pPr>
              <a:r>
                <a:rPr b="0" i="0" lang="en-IN" sz="1350" u="none" cap="none" strike="noStrike">
                  <a:solidFill>
                    <a:srgbClr val="000000"/>
                  </a:solidFill>
                  <a:latin typeface="Arial"/>
                  <a:ea typeface="Arial"/>
                  <a:cs typeface="Arial"/>
                  <a:sym typeface="Arial"/>
                </a:rPr>
                <a:t>Release</a:t>
              </a:r>
              <a:endParaRPr b="0" i="0" sz="1050" u="none" cap="none" strike="noStrike">
                <a:solidFill>
                  <a:srgbClr val="000000"/>
                </a:solidFill>
                <a:latin typeface="Arial"/>
                <a:ea typeface="Arial"/>
                <a:cs typeface="Arial"/>
                <a:sym typeface="Arial"/>
              </a:endParaRPr>
            </a:p>
          </p:txBody>
        </p:sp>
      </p:grpSp>
      <p:sp>
        <p:nvSpPr>
          <p:cNvPr id="503" name="Google Shape;503;p54"/>
          <p:cNvSpPr txBox="1"/>
          <p:nvPr/>
        </p:nvSpPr>
        <p:spPr>
          <a:xfrm>
            <a:off x="927854" y="1483041"/>
            <a:ext cx="1740150" cy="1177215"/>
          </a:xfrm>
          <a:prstGeom prst="rect">
            <a:avLst/>
          </a:prstGeom>
          <a:noFill/>
          <a:ln>
            <a:noFill/>
          </a:ln>
        </p:spPr>
        <p:txBody>
          <a:bodyPr anchorCtr="0" anchor="t" bIns="34275" lIns="68550" spcFirstLastPara="1" rIns="68550" wrap="square" tIns="34275">
            <a:spAutoFit/>
          </a:bodyPr>
          <a:lstStyle/>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Every build</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Unit test</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Static, dynamic analysis</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Smoke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04" name="Google Shape;504;p54"/>
          <p:cNvSpPr txBox="1"/>
          <p:nvPr/>
        </p:nvSpPr>
        <p:spPr>
          <a:xfrm>
            <a:off x="2792730" y="1483042"/>
            <a:ext cx="1472625" cy="807883"/>
          </a:xfrm>
          <a:prstGeom prst="rect">
            <a:avLst/>
          </a:prstGeom>
          <a:noFill/>
          <a:ln>
            <a:noFill/>
          </a:ln>
        </p:spPr>
        <p:txBody>
          <a:bodyPr anchorCtr="0" anchor="t" bIns="34275" lIns="68550" spcFirstLastPara="1" rIns="68550" wrap="square" tIns="34275">
            <a:spAutoFit/>
          </a:bodyPr>
          <a:lstStyle/>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Regression</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Functional test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05" name="Google Shape;505;p54"/>
          <p:cNvSpPr txBox="1"/>
          <p:nvPr/>
        </p:nvSpPr>
        <p:spPr>
          <a:xfrm>
            <a:off x="4705826" y="1483042"/>
            <a:ext cx="1472625" cy="1361881"/>
          </a:xfrm>
          <a:prstGeom prst="rect">
            <a:avLst/>
          </a:prstGeom>
          <a:noFill/>
          <a:ln>
            <a:noFill/>
          </a:ln>
        </p:spPr>
        <p:txBody>
          <a:bodyPr anchorCtr="0" anchor="t" bIns="34275" lIns="68550" spcFirstLastPara="1" rIns="68550" wrap="square" tIns="34275">
            <a:spAutoFit/>
          </a:bodyPr>
          <a:lstStyle/>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Long running tests</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Load/Performance</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Security</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06" name="Google Shape;506;p54"/>
          <p:cNvSpPr txBox="1"/>
          <p:nvPr/>
        </p:nvSpPr>
        <p:spPr>
          <a:xfrm>
            <a:off x="6620706" y="1500186"/>
            <a:ext cx="1472625" cy="992549"/>
          </a:xfrm>
          <a:prstGeom prst="rect">
            <a:avLst/>
          </a:prstGeom>
          <a:noFill/>
          <a:ln>
            <a:noFill/>
          </a:ln>
        </p:spPr>
        <p:txBody>
          <a:bodyPr anchorCtr="0" anchor="t" bIns="34275" lIns="68550" spcFirstLastPara="1" rIns="68550" wrap="square" tIns="34275">
            <a:spAutoFit/>
          </a:bodyPr>
          <a:lstStyle/>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UI tests</a:t>
            </a:r>
            <a:endParaRPr b="0" i="0" sz="105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User Acceptance Test (UAT)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Life Cycle</a:t>
            </a:r>
            <a:endParaRPr>
              <a:latin typeface="Helvetica Neue"/>
              <a:ea typeface="Helvetica Neue"/>
              <a:cs typeface="Helvetica Neue"/>
              <a:sym typeface="Helvetica Neue"/>
            </a:endParaRPr>
          </a:p>
        </p:txBody>
      </p:sp>
      <p:sp>
        <p:nvSpPr>
          <p:cNvPr id="512" name="Google Shape;512;p55"/>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rgbClr val="303030"/>
                </a:solidFill>
              </a:rPr>
              <a:t>‹#›</a:t>
            </a:fld>
            <a:endParaRPr sz="1275">
              <a:solidFill>
                <a:srgbClr val="303030"/>
              </a:solidFill>
            </a:endParaRPr>
          </a:p>
        </p:txBody>
      </p:sp>
      <p:pic>
        <p:nvPicPr>
          <p:cNvPr id="513" name="Google Shape;513;p55"/>
          <p:cNvPicPr preferRelativeResize="0"/>
          <p:nvPr/>
        </p:nvPicPr>
        <p:blipFill rotWithShape="1">
          <a:blip r:embed="rId3">
            <a:alphaModFix/>
          </a:blip>
          <a:srcRect b="0" l="1307" r="7648" t="0"/>
          <a:stretch/>
        </p:blipFill>
        <p:spPr>
          <a:xfrm>
            <a:off x="2164455" y="1426426"/>
            <a:ext cx="6941104" cy="3323425"/>
          </a:xfrm>
          <a:prstGeom prst="rect">
            <a:avLst/>
          </a:prstGeom>
          <a:noFill/>
          <a:ln>
            <a:noFill/>
          </a:ln>
        </p:spPr>
      </p:pic>
      <p:sp>
        <p:nvSpPr>
          <p:cNvPr id="514" name="Google Shape;514;p55"/>
          <p:cNvSpPr txBox="1"/>
          <p:nvPr/>
        </p:nvSpPr>
        <p:spPr>
          <a:xfrm>
            <a:off x="53164" y="1786270"/>
            <a:ext cx="2105246" cy="13849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Impact assessment</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Agile Testing Planning</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Release Readiness</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Daily Scrums</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Test Agility Review</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6"/>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Principles</a:t>
            </a:r>
            <a:endParaRPr>
              <a:latin typeface="Helvetica Neue"/>
              <a:ea typeface="Helvetica Neue"/>
              <a:cs typeface="Helvetica Neue"/>
              <a:sym typeface="Helvetica Neue"/>
            </a:endParaRPr>
          </a:p>
        </p:txBody>
      </p:sp>
      <p:sp>
        <p:nvSpPr>
          <p:cNvPr id="520" name="Google Shape;520;p56"/>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rgbClr val="303030"/>
                </a:solidFill>
              </a:rPr>
              <a:t>‹#›</a:t>
            </a:fld>
            <a:endParaRPr sz="1275">
              <a:solidFill>
                <a:srgbClr val="303030"/>
              </a:solidFill>
            </a:endParaRPr>
          </a:p>
        </p:txBody>
      </p:sp>
      <p:grpSp>
        <p:nvGrpSpPr>
          <p:cNvPr id="521" name="Google Shape;521;p56"/>
          <p:cNvGrpSpPr/>
          <p:nvPr/>
        </p:nvGrpSpPr>
        <p:grpSpPr>
          <a:xfrm>
            <a:off x="16829" y="1635822"/>
            <a:ext cx="4720341" cy="2281816"/>
            <a:chOff x="376768" y="548632"/>
            <a:chExt cx="6293788" cy="3042421"/>
          </a:xfrm>
        </p:grpSpPr>
        <p:sp>
          <p:nvSpPr>
            <p:cNvPr id="522" name="Google Shape;522;p56"/>
            <p:cNvSpPr/>
            <p:nvPr/>
          </p:nvSpPr>
          <p:spPr>
            <a:xfrm>
              <a:off x="376768" y="548632"/>
              <a:ext cx="3147241" cy="3042421"/>
            </a:xfrm>
            <a:custGeom>
              <a:rect b="b" l="l" r="r" t="t"/>
              <a:pathLst>
                <a:path extrusionOk="0" h="120000" w="120000">
                  <a:moveTo>
                    <a:pt x="8132" y="60000"/>
                  </a:moveTo>
                  <a:lnTo>
                    <a:pt x="8132" y="60000"/>
                  </a:lnTo>
                  <a:cubicBezTo>
                    <a:pt x="8132" y="33981"/>
                    <a:pt x="27614" y="12034"/>
                    <a:pt x="53573" y="8810"/>
                  </a:cubicBezTo>
                  <a:cubicBezTo>
                    <a:pt x="79532" y="5585"/>
                    <a:pt x="103842" y="22093"/>
                    <a:pt x="110275" y="47314"/>
                  </a:cubicBezTo>
                  <a:cubicBezTo>
                    <a:pt x="116709" y="72534"/>
                    <a:pt x="103251" y="98572"/>
                    <a:pt x="78887" y="108046"/>
                  </a:cubicBezTo>
                  <a:cubicBezTo>
                    <a:pt x="54522" y="117521"/>
                    <a:pt x="26877" y="107466"/>
                    <a:pt x="14405" y="84593"/>
                  </a:cubicBezTo>
                  <a:lnTo>
                    <a:pt x="6815" y="86114"/>
                  </a:lnTo>
                  <a:lnTo>
                    <a:pt x="15406" y="68934"/>
                  </a:lnTo>
                  <a:lnTo>
                    <a:pt x="35287" y="80410"/>
                  </a:lnTo>
                  <a:lnTo>
                    <a:pt x="27851" y="81899"/>
                  </a:lnTo>
                  <a:lnTo>
                    <a:pt x="27851" y="81899"/>
                  </a:lnTo>
                  <a:cubicBezTo>
                    <a:pt x="38871" y="97487"/>
                    <a:pt x="59834" y="102842"/>
                    <a:pt x="77196" y="94504"/>
                  </a:cubicBezTo>
                  <a:cubicBezTo>
                    <a:pt x="94558" y="86166"/>
                    <a:pt x="103118" y="66634"/>
                    <a:pt x="97345" y="48527"/>
                  </a:cubicBezTo>
                  <a:cubicBezTo>
                    <a:pt x="91571" y="30419"/>
                    <a:pt x="73195" y="19162"/>
                    <a:pt x="54088" y="22029"/>
                  </a:cubicBezTo>
                  <a:cubicBezTo>
                    <a:pt x="34981" y="24895"/>
                    <a:pt x="20869" y="41027"/>
                    <a:pt x="20869" y="60000"/>
                  </a:cubicBezTo>
                  <a:close/>
                </a:path>
              </a:pathLst>
            </a:cu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523" name="Google Shape;523;p56"/>
            <p:cNvSpPr/>
            <p:nvPr/>
          </p:nvSpPr>
          <p:spPr>
            <a:xfrm>
              <a:off x="4020434" y="1234040"/>
              <a:ext cx="2483656" cy="1656288"/>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524" name="Google Shape;524;p56"/>
            <p:cNvSpPr txBox="1"/>
            <p:nvPr/>
          </p:nvSpPr>
          <p:spPr>
            <a:xfrm>
              <a:off x="3488809" y="1234037"/>
              <a:ext cx="3181747" cy="1656300"/>
            </a:xfrm>
            <a:prstGeom prst="rect">
              <a:avLst/>
            </a:prstGeom>
            <a:noFill/>
            <a:ln>
              <a:noFill/>
            </a:ln>
          </p:spPr>
          <p:txBody>
            <a:bodyPr anchorCtr="0" anchor="ctr" bIns="7600" lIns="7600" spcFirstLastPara="1" rIns="7600" wrap="square" tIns="7600">
              <a:noAutofit/>
            </a:bodyPr>
            <a:lstStyle/>
            <a:p>
              <a:pPr indent="-128588" lvl="1" marL="128588" marR="0" rtl="0" algn="l">
                <a:lnSpc>
                  <a:spcPct val="90000"/>
                </a:lnSpc>
                <a:spcBef>
                  <a:spcPts val="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Provide Continuous Feedback</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Deliver Value to Customer</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Enable face-to-face communication</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Have Courage</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Keep it Simple</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Practice Continuous Improvement</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Respond to Change</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Self-organize</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Focus on people</a:t>
              </a:r>
              <a:endParaRPr b="0" i="0" sz="1200" u="none" cap="none" strike="noStrike">
                <a:solidFill>
                  <a:srgbClr val="000000"/>
                </a:solidFill>
                <a:latin typeface="Arial"/>
                <a:ea typeface="Arial"/>
                <a:cs typeface="Arial"/>
                <a:sym typeface="Arial"/>
              </a:endParaRPr>
            </a:p>
            <a:p>
              <a:pPr indent="-128588" lvl="1" marL="128588" marR="0" rtl="0" algn="l">
                <a:lnSpc>
                  <a:spcPct val="90000"/>
                </a:lnSpc>
                <a:spcBef>
                  <a:spcPts val="180"/>
                </a:spcBef>
                <a:spcAft>
                  <a:spcPts val="0"/>
                </a:spcAft>
                <a:buClr>
                  <a:srgbClr val="000000"/>
                </a:buClr>
                <a:buSzPts val="2000"/>
                <a:buFont typeface="Proxima Nova"/>
                <a:buChar char="•"/>
              </a:pPr>
              <a:r>
                <a:rPr b="0" i="0" lang="en-IN" sz="1200" u="none" cap="none" strike="noStrike">
                  <a:solidFill>
                    <a:srgbClr val="000000"/>
                  </a:solidFill>
                  <a:latin typeface="Arial"/>
                  <a:ea typeface="Arial"/>
                  <a:cs typeface="Arial"/>
                  <a:sym typeface="Arial"/>
                </a:rPr>
                <a:t>Enjoy</a:t>
              </a:r>
              <a:endParaRPr b="0" i="0" sz="1200" u="none" cap="none" strike="noStrike">
                <a:solidFill>
                  <a:srgbClr val="000000"/>
                </a:solidFill>
                <a:latin typeface="Arial"/>
                <a:ea typeface="Arial"/>
                <a:cs typeface="Arial"/>
                <a:sym typeface="Arial"/>
              </a:endParaRPr>
            </a:p>
          </p:txBody>
        </p:sp>
        <p:sp>
          <p:nvSpPr>
            <p:cNvPr id="525" name="Google Shape;525;p56"/>
            <p:cNvSpPr/>
            <p:nvPr/>
          </p:nvSpPr>
          <p:spPr>
            <a:xfrm>
              <a:off x="794992" y="1498566"/>
              <a:ext cx="2309469" cy="1154558"/>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526" name="Google Shape;526;p56"/>
            <p:cNvSpPr txBox="1"/>
            <p:nvPr/>
          </p:nvSpPr>
          <p:spPr>
            <a:xfrm>
              <a:off x="794981" y="1575463"/>
              <a:ext cx="2118300" cy="10776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None/>
              </a:pPr>
              <a:r>
                <a:rPr b="0" i="0" lang="en-IN" sz="1200" u="none" cap="none" strike="noStrike">
                  <a:solidFill>
                    <a:srgbClr val="000000"/>
                  </a:solidFill>
                  <a:latin typeface="Arial"/>
                  <a:ea typeface="Arial"/>
                  <a:cs typeface="Arial"/>
                  <a:sym typeface="Arial"/>
                </a:rPr>
                <a:t>10 Agile Testing Principles</a:t>
              </a:r>
              <a:endParaRPr b="0" i="0" sz="1200" u="none" cap="none" strike="noStrike">
                <a:solidFill>
                  <a:srgbClr val="000000"/>
                </a:solidFill>
                <a:latin typeface="Arial"/>
                <a:ea typeface="Arial"/>
                <a:cs typeface="Arial"/>
                <a:sym typeface="Arial"/>
              </a:endParaRPr>
            </a:p>
          </p:txBody>
        </p:sp>
      </p:grpSp>
      <p:grpSp>
        <p:nvGrpSpPr>
          <p:cNvPr id="527" name="Google Shape;527;p56"/>
          <p:cNvGrpSpPr/>
          <p:nvPr/>
        </p:nvGrpSpPr>
        <p:grpSpPr>
          <a:xfrm>
            <a:off x="4987451" y="985769"/>
            <a:ext cx="3946836" cy="3873115"/>
            <a:chOff x="2123655" y="2298"/>
            <a:chExt cx="5262448" cy="5164153"/>
          </a:xfrm>
        </p:grpSpPr>
        <p:sp>
          <p:nvSpPr>
            <p:cNvPr id="528" name="Google Shape;528;p56"/>
            <p:cNvSpPr/>
            <p:nvPr/>
          </p:nvSpPr>
          <p:spPr>
            <a:xfrm>
              <a:off x="4083903" y="2012957"/>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29" name="Google Shape;529;p56"/>
            <p:cNvSpPr txBox="1"/>
            <p:nvPr/>
          </p:nvSpPr>
          <p:spPr>
            <a:xfrm>
              <a:off x="4280427" y="2209481"/>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7 Modern Testing Principles</a:t>
              </a:r>
              <a:endParaRPr b="0" i="0" sz="1050" u="none" cap="none" strike="noStrike">
                <a:solidFill>
                  <a:srgbClr val="000000"/>
                </a:solidFill>
                <a:latin typeface="Arial"/>
                <a:ea typeface="Arial"/>
                <a:cs typeface="Arial"/>
                <a:sym typeface="Arial"/>
              </a:endParaRPr>
            </a:p>
          </p:txBody>
        </p:sp>
        <p:sp>
          <p:nvSpPr>
            <p:cNvPr id="530" name="Google Shape;530;p56"/>
            <p:cNvSpPr/>
            <p:nvPr/>
          </p:nvSpPr>
          <p:spPr>
            <a:xfrm rot="-5400000">
              <a:off x="4420527" y="1665904"/>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1" name="Google Shape;531;p56"/>
            <p:cNvSpPr txBox="1"/>
            <p:nvPr/>
          </p:nvSpPr>
          <p:spPr>
            <a:xfrm rot="-5400000">
              <a:off x="4738162" y="1661886"/>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2" name="Google Shape;532;p56"/>
            <p:cNvSpPr/>
            <p:nvPr/>
          </p:nvSpPr>
          <p:spPr>
            <a:xfrm>
              <a:off x="4083903" y="2298"/>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3" name="Google Shape;533;p56"/>
            <p:cNvSpPr txBox="1"/>
            <p:nvPr/>
          </p:nvSpPr>
          <p:spPr>
            <a:xfrm>
              <a:off x="4280427" y="198822"/>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Business First</a:t>
              </a:r>
              <a:endParaRPr b="0" i="0" sz="1050" u="none" cap="none" strike="noStrike">
                <a:solidFill>
                  <a:srgbClr val="000000"/>
                </a:solidFill>
                <a:latin typeface="Arial"/>
                <a:ea typeface="Arial"/>
                <a:cs typeface="Arial"/>
                <a:sym typeface="Arial"/>
              </a:endParaRPr>
            </a:p>
          </p:txBody>
        </p:sp>
        <p:sp>
          <p:nvSpPr>
            <p:cNvPr id="534" name="Google Shape;534;p56"/>
            <p:cNvSpPr/>
            <p:nvPr/>
          </p:nvSpPr>
          <p:spPr>
            <a:xfrm rot="-2314286">
              <a:off x="5206525" y="2044421"/>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5" name="Google Shape;535;p56"/>
            <p:cNvSpPr txBox="1"/>
            <p:nvPr/>
          </p:nvSpPr>
          <p:spPr>
            <a:xfrm rot="-2314286">
              <a:off x="5524160" y="2040403"/>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6" name="Google Shape;536;p56"/>
            <p:cNvSpPr/>
            <p:nvPr/>
          </p:nvSpPr>
          <p:spPr>
            <a:xfrm>
              <a:off x="5655899" y="759331"/>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7" name="Google Shape;537;p56"/>
            <p:cNvSpPr txBox="1"/>
            <p:nvPr/>
          </p:nvSpPr>
          <p:spPr>
            <a:xfrm>
              <a:off x="5852423" y="955855"/>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Accelerate </a:t>
              </a:r>
              <a:br>
                <a:rPr b="0" i="0" lang="en-IN" sz="1050" u="none" cap="none" strike="noStrike">
                  <a:solidFill>
                    <a:srgbClr val="000000"/>
                  </a:solidFill>
                  <a:latin typeface="Arial"/>
                  <a:ea typeface="Arial"/>
                  <a:cs typeface="Arial"/>
                  <a:sym typeface="Arial"/>
                </a:rPr>
              </a:br>
              <a:r>
                <a:rPr b="0" i="0" lang="en-IN" sz="1050" u="none" cap="none" strike="noStrike">
                  <a:solidFill>
                    <a:srgbClr val="000000"/>
                  </a:solidFill>
                  <a:latin typeface="Arial"/>
                  <a:ea typeface="Arial"/>
                  <a:cs typeface="Arial"/>
                  <a:sym typeface="Arial"/>
                </a:rPr>
                <a:t>the Team</a:t>
              </a:r>
              <a:endParaRPr b="0" i="0" sz="1050" u="none" cap="none" strike="noStrike">
                <a:solidFill>
                  <a:srgbClr val="000000"/>
                </a:solidFill>
                <a:latin typeface="Arial"/>
                <a:ea typeface="Arial"/>
                <a:cs typeface="Arial"/>
                <a:sym typeface="Arial"/>
              </a:endParaRPr>
            </a:p>
          </p:txBody>
        </p:sp>
        <p:sp>
          <p:nvSpPr>
            <p:cNvPr id="538" name="Google Shape;538;p56"/>
            <p:cNvSpPr/>
            <p:nvPr/>
          </p:nvSpPr>
          <p:spPr>
            <a:xfrm rot="771429">
              <a:off x="5400651" y="2894940"/>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39" name="Google Shape;539;p56"/>
            <p:cNvSpPr txBox="1"/>
            <p:nvPr/>
          </p:nvSpPr>
          <p:spPr>
            <a:xfrm rot="771429">
              <a:off x="5718286" y="2890923"/>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0" name="Google Shape;540;p56"/>
            <p:cNvSpPr/>
            <p:nvPr/>
          </p:nvSpPr>
          <p:spPr>
            <a:xfrm>
              <a:off x="6044150" y="2460370"/>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1" name="Google Shape;541;p56"/>
            <p:cNvSpPr txBox="1"/>
            <p:nvPr/>
          </p:nvSpPr>
          <p:spPr>
            <a:xfrm>
              <a:off x="6240674" y="2656894"/>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Always Learn &amp; Improve</a:t>
              </a:r>
              <a:endParaRPr b="0" i="0" sz="1050" u="none" cap="none" strike="noStrike">
                <a:solidFill>
                  <a:srgbClr val="000000"/>
                </a:solidFill>
                <a:latin typeface="Arial"/>
                <a:ea typeface="Arial"/>
                <a:cs typeface="Arial"/>
                <a:sym typeface="Arial"/>
              </a:endParaRPr>
            </a:p>
          </p:txBody>
        </p:sp>
        <p:sp>
          <p:nvSpPr>
            <p:cNvPr id="542" name="Google Shape;542;p56"/>
            <p:cNvSpPr/>
            <p:nvPr/>
          </p:nvSpPr>
          <p:spPr>
            <a:xfrm rot="3857143">
              <a:off x="4856723" y="3577004"/>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3" name="Google Shape;543;p56"/>
            <p:cNvSpPr txBox="1"/>
            <p:nvPr/>
          </p:nvSpPr>
          <p:spPr>
            <a:xfrm rot="3857143">
              <a:off x="5174358" y="3572986"/>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4" name="Google Shape;544;p56"/>
            <p:cNvSpPr/>
            <p:nvPr/>
          </p:nvSpPr>
          <p:spPr>
            <a:xfrm>
              <a:off x="4956295" y="3824498"/>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5" name="Google Shape;545;p56"/>
            <p:cNvSpPr txBox="1"/>
            <p:nvPr/>
          </p:nvSpPr>
          <p:spPr>
            <a:xfrm>
              <a:off x="5152819" y="4021022"/>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Lead a Quality Culture</a:t>
              </a:r>
              <a:endParaRPr b="0" i="0" sz="1050" u="none" cap="none" strike="noStrike">
                <a:solidFill>
                  <a:srgbClr val="000000"/>
                </a:solidFill>
                <a:latin typeface="Arial"/>
                <a:ea typeface="Arial"/>
                <a:cs typeface="Arial"/>
                <a:sym typeface="Arial"/>
              </a:endParaRPr>
            </a:p>
          </p:txBody>
        </p:sp>
        <p:sp>
          <p:nvSpPr>
            <p:cNvPr id="546" name="Google Shape;546;p56"/>
            <p:cNvSpPr/>
            <p:nvPr/>
          </p:nvSpPr>
          <p:spPr>
            <a:xfrm rot="6942857">
              <a:off x="3984331" y="3577004"/>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7" name="Google Shape;547;p56"/>
            <p:cNvSpPr txBox="1"/>
            <p:nvPr/>
          </p:nvSpPr>
          <p:spPr>
            <a:xfrm rot="-3857143">
              <a:off x="4301966" y="3572986"/>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8" name="Google Shape;548;p56"/>
            <p:cNvSpPr/>
            <p:nvPr/>
          </p:nvSpPr>
          <p:spPr>
            <a:xfrm>
              <a:off x="3211511" y="3824498"/>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49" name="Google Shape;549;p56"/>
            <p:cNvSpPr txBox="1"/>
            <p:nvPr/>
          </p:nvSpPr>
          <p:spPr>
            <a:xfrm>
              <a:off x="3408035" y="4021022"/>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Customer is King</a:t>
              </a:r>
              <a:endParaRPr b="0" i="0" sz="1050" u="none" cap="none" strike="noStrike">
                <a:solidFill>
                  <a:srgbClr val="000000"/>
                </a:solidFill>
                <a:latin typeface="Arial"/>
                <a:ea typeface="Arial"/>
                <a:cs typeface="Arial"/>
                <a:sym typeface="Arial"/>
              </a:endParaRPr>
            </a:p>
          </p:txBody>
        </p:sp>
        <p:sp>
          <p:nvSpPr>
            <p:cNvPr id="550" name="Google Shape;550;p56"/>
            <p:cNvSpPr/>
            <p:nvPr/>
          </p:nvSpPr>
          <p:spPr>
            <a:xfrm rot="10028571">
              <a:off x="3440403" y="2894940"/>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1" name="Google Shape;551;p56"/>
            <p:cNvSpPr txBox="1"/>
            <p:nvPr/>
          </p:nvSpPr>
          <p:spPr>
            <a:xfrm rot="-771429">
              <a:off x="3758038" y="2890923"/>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2" name="Google Shape;552;p56"/>
            <p:cNvSpPr/>
            <p:nvPr/>
          </p:nvSpPr>
          <p:spPr>
            <a:xfrm>
              <a:off x="2123655" y="2460370"/>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3" name="Google Shape;553;p56"/>
            <p:cNvSpPr txBox="1"/>
            <p:nvPr/>
          </p:nvSpPr>
          <p:spPr>
            <a:xfrm>
              <a:off x="2320179" y="2656894"/>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Data trumps intuition</a:t>
              </a:r>
              <a:endParaRPr b="0" i="0" sz="1050" u="none" cap="none" strike="noStrike">
                <a:solidFill>
                  <a:srgbClr val="000000"/>
                </a:solidFill>
                <a:latin typeface="Arial"/>
                <a:ea typeface="Arial"/>
                <a:cs typeface="Arial"/>
                <a:sym typeface="Arial"/>
              </a:endParaRPr>
            </a:p>
          </p:txBody>
        </p:sp>
        <p:sp>
          <p:nvSpPr>
            <p:cNvPr id="554" name="Google Shape;554;p56"/>
            <p:cNvSpPr/>
            <p:nvPr/>
          </p:nvSpPr>
          <p:spPr>
            <a:xfrm rot="-8485714">
              <a:off x="3634528" y="2044421"/>
              <a:ext cx="668705" cy="25400"/>
            </a:xfrm>
            <a:custGeom>
              <a:rect b="b" l="l" r="r" t="t"/>
              <a:pathLst>
                <a:path extrusionOk="0" h="120000" w="120000">
                  <a:moveTo>
                    <a:pt x="0" y="60000"/>
                  </a:moveTo>
                  <a:lnTo>
                    <a:pt x="120000" y="60000"/>
                  </a:lnTo>
                </a:path>
              </a:pathLst>
            </a:custGeom>
            <a:no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5" name="Google Shape;555;p56"/>
            <p:cNvSpPr txBox="1"/>
            <p:nvPr/>
          </p:nvSpPr>
          <p:spPr>
            <a:xfrm rot="2314286">
              <a:off x="3952164" y="2040403"/>
              <a:ext cx="33435" cy="33435"/>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6" name="Google Shape;556;p56"/>
            <p:cNvSpPr/>
            <p:nvPr/>
          </p:nvSpPr>
          <p:spPr>
            <a:xfrm>
              <a:off x="2511906" y="759331"/>
              <a:ext cx="1341953" cy="1341953"/>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57" name="Google Shape;557;p56"/>
            <p:cNvSpPr txBox="1"/>
            <p:nvPr/>
          </p:nvSpPr>
          <p:spPr>
            <a:xfrm>
              <a:off x="2708430" y="955855"/>
              <a:ext cx="948905" cy="948905"/>
            </a:xfrm>
            <a:prstGeom prst="rect">
              <a:avLst/>
            </a:prstGeom>
            <a:noFill/>
            <a:ln>
              <a:noFill/>
            </a:ln>
          </p:spPr>
          <p:txBody>
            <a:bodyPr anchorCtr="0" anchor="ctr" bIns="6650" lIns="6650" spcFirstLastPara="1" rIns="6650" wrap="square" tIns="6650">
              <a:noAutofit/>
            </a:bodyPr>
            <a:lstStyle/>
            <a:p>
              <a:pPr indent="0" lvl="0" marL="0" marR="0" rtl="0" algn="ctr">
                <a:lnSpc>
                  <a:spcPct val="90000"/>
                </a:lnSpc>
                <a:spcBef>
                  <a:spcPts val="0"/>
                </a:spcBef>
                <a:spcAft>
                  <a:spcPts val="0"/>
                </a:spcAft>
                <a:buNone/>
              </a:pPr>
              <a:r>
                <a:rPr b="0" i="0" lang="en-IN" sz="1050" u="none" cap="none" strike="noStrike">
                  <a:solidFill>
                    <a:srgbClr val="000000"/>
                  </a:solidFill>
                  <a:latin typeface="Arial"/>
                  <a:ea typeface="Arial"/>
                  <a:cs typeface="Arial"/>
                  <a:sym typeface="Arial"/>
                </a:rPr>
                <a:t>Everyone can Test</a:t>
              </a:r>
              <a:endParaRPr b="0" i="0" sz="1050" u="none" cap="none" strike="noStrike">
                <a:solidFill>
                  <a:srgbClr val="000000"/>
                </a:solidFill>
                <a:latin typeface="Arial"/>
                <a:ea typeface="Arial"/>
                <a:cs typeface="Arial"/>
                <a:sym typeface="Arial"/>
              </a:endParaRPr>
            </a:p>
          </p:txBody>
        </p:sp>
      </p:grpSp>
      <p:cxnSp>
        <p:nvCxnSpPr>
          <p:cNvPr id="558" name="Google Shape;558;p56"/>
          <p:cNvCxnSpPr/>
          <p:nvPr/>
        </p:nvCxnSpPr>
        <p:spPr>
          <a:xfrm>
            <a:off x="4766310" y="1224348"/>
            <a:ext cx="0" cy="3301933"/>
          </a:xfrm>
          <a:prstGeom prst="straightConnector1">
            <a:avLst/>
          </a:prstGeom>
          <a:noFill/>
          <a:ln cap="flat" cmpd="sng" w="19050">
            <a:solidFill>
              <a:srgbClr val="00206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7"/>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Quadrants</a:t>
            </a:r>
            <a:endParaRPr>
              <a:latin typeface="Helvetica Neue"/>
              <a:ea typeface="Helvetica Neue"/>
              <a:cs typeface="Helvetica Neue"/>
              <a:sym typeface="Helvetica Neue"/>
            </a:endParaRPr>
          </a:p>
        </p:txBody>
      </p:sp>
      <p:graphicFrame>
        <p:nvGraphicFramePr>
          <p:cNvPr id="564" name="Google Shape;564;p57"/>
          <p:cNvGraphicFramePr/>
          <p:nvPr/>
        </p:nvGraphicFramePr>
        <p:xfrm>
          <a:off x="1369211" y="1378669"/>
          <a:ext cx="3000000" cy="3000000"/>
        </p:xfrm>
        <a:graphic>
          <a:graphicData uri="http://schemas.openxmlformats.org/drawingml/2006/table">
            <a:tbl>
              <a:tblPr>
                <a:noFill/>
                <a:tableStyleId>{AF42B9D9-38C7-43F1-A84E-8A35320F6EB2}</a:tableStyleId>
              </a:tblPr>
              <a:tblGrid>
                <a:gridCol w="3202775"/>
                <a:gridCol w="3202775"/>
              </a:tblGrid>
              <a:tr h="1546075">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r>
              <a:tr h="1560200">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34300" marB="34300" marR="68600" marL="68600"/>
                </a:tc>
              </a:tr>
            </a:tbl>
          </a:graphicData>
        </a:graphic>
      </p:graphicFrame>
      <p:grpSp>
        <p:nvGrpSpPr>
          <p:cNvPr id="565" name="Google Shape;565;p57"/>
          <p:cNvGrpSpPr/>
          <p:nvPr/>
        </p:nvGrpSpPr>
        <p:grpSpPr>
          <a:xfrm>
            <a:off x="919459" y="1020127"/>
            <a:ext cx="7077883" cy="3823305"/>
            <a:chOff x="1225945" y="1360170"/>
            <a:chExt cx="9437177" cy="5097739"/>
          </a:xfrm>
        </p:grpSpPr>
        <p:sp>
          <p:nvSpPr>
            <p:cNvPr id="566" name="Google Shape;566;p57"/>
            <p:cNvSpPr txBox="1"/>
            <p:nvPr/>
          </p:nvSpPr>
          <p:spPr>
            <a:xfrm>
              <a:off x="5006340" y="1360170"/>
              <a:ext cx="1611631" cy="30773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Helvetica Neue Light"/>
                  <a:ea typeface="Helvetica Neue Light"/>
                  <a:cs typeface="Helvetica Neue Light"/>
                  <a:sym typeface="Helvetica Neue Light"/>
                </a:rPr>
                <a:t>Business Facing</a:t>
              </a:r>
              <a:endParaRPr b="0" i="0" sz="1050" u="none" cap="none" strike="noStrike">
                <a:solidFill>
                  <a:srgbClr val="000000"/>
                </a:solidFill>
                <a:latin typeface="Arial"/>
                <a:ea typeface="Arial"/>
                <a:cs typeface="Arial"/>
                <a:sym typeface="Arial"/>
              </a:endParaRPr>
            </a:p>
          </p:txBody>
        </p:sp>
        <p:sp>
          <p:nvSpPr>
            <p:cNvPr id="567" name="Google Shape;567;p57"/>
            <p:cNvSpPr txBox="1"/>
            <p:nvPr/>
          </p:nvSpPr>
          <p:spPr>
            <a:xfrm>
              <a:off x="5006340" y="6150173"/>
              <a:ext cx="1985011" cy="30773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Helvetica Neue Light"/>
                  <a:ea typeface="Helvetica Neue Light"/>
                  <a:cs typeface="Helvetica Neue Light"/>
                  <a:sym typeface="Helvetica Neue Light"/>
                </a:rPr>
                <a:t>Technology Facing</a:t>
              </a:r>
              <a:endParaRPr b="0" i="0" sz="1050" u="none" cap="none" strike="noStrike">
                <a:solidFill>
                  <a:srgbClr val="000000"/>
                </a:solidFill>
                <a:latin typeface="Arial"/>
                <a:ea typeface="Arial"/>
                <a:cs typeface="Arial"/>
                <a:sym typeface="Arial"/>
              </a:endParaRPr>
            </a:p>
          </p:txBody>
        </p:sp>
        <p:sp>
          <p:nvSpPr>
            <p:cNvPr id="568" name="Google Shape;568;p57"/>
            <p:cNvSpPr txBox="1"/>
            <p:nvPr/>
          </p:nvSpPr>
          <p:spPr>
            <a:xfrm rot="-5400000">
              <a:off x="146363" y="3752294"/>
              <a:ext cx="2466900" cy="30773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Helvetica Neue Light"/>
                  <a:ea typeface="Helvetica Neue Light"/>
                  <a:cs typeface="Helvetica Neue Light"/>
                  <a:sym typeface="Helvetica Neue Light"/>
                </a:rPr>
                <a:t>Tests that support the team</a:t>
              </a:r>
              <a:endParaRPr b="0" i="0" sz="1050" u="none" cap="none" strike="noStrike">
                <a:solidFill>
                  <a:srgbClr val="000000"/>
                </a:solidFill>
                <a:latin typeface="Arial"/>
                <a:ea typeface="Arial"/>
                <a:cs typeface="Arial"/>
                <a:sym typeface="Arial"/>
              </a:endParaRPr>
            </a:p>
          </p:txBody>
        </p:sp>
        <p:sp>
          <p:nvSpPr>
            <p:cNvPr id="569" name="Google Shape;569;p57"/>
            <p:cNvSpPr txBox="1"/>
            <p:nvPr/>
          </p:nvSpPr>
          <p:spPr>
            <a:xfrm rot="-5400000">
              <a:off x="9143845" y="3486111"/>
              <a:ext cx="2730818" cy="30773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Helvetica Neue Light"/>
                  <a:ea typeface="Helvetica Neue Light"/>
                  <a:cs typeface="Helvetica Neue Light"/>
                  <a:sym typeface="Helvetica Neue Light"/>
                </a:rPr>
                <a:t>Tests that critique the product</a:t>
              </a:r>
              <a:endParaRPr b="0" i="0" sz="1050" u="none" cap="none" strike="noStrike">
                <a:solidFill>
                  <a:srgbClr val="000000"/>
                </a:solidFill>
                <a:latin typeface="Arial"/>
                <a:ea typeface="Arial"/>
                <a:cs typeface="Arial"/>
                <a:sym typeface="Arial"/>
              </a:endParaRPr>
            </a:p>
          </p:txBody>
        </p:sp>
      </p:grpSp>
      <p:sp>
        <p:nvSpPr>
          <p:cNvPr id="570" name="Google Shape;570;p57"/>
          <p:cNvSpPr txBox="1"/>
          <p:nvPr/>
        </p:nvSpPr>
        <p:spPr>
          <a:xfrm>
            <a:off x="1547571" y="1472256"/>
            <a:ext cx="2866050" cy="1361881"/>
          </a:xfrm>
          <a:prstGeom prst="rect">
            <a:avLst/>
          </a:prstGeom>
          <a:solidFill>
            <a:srgbClr val="D8E2F3"/>
          </a:solid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Functional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Examples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Story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Prototypes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Simulations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Alpha/Beta (A/B)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UI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571" name="Google Shape;571;p57"/>
          <p:cNvSpPr txBox="1"/>
          <p:nvPr/>
        </p:nvSpPr>
        <p:spPr>
          <a:xfrm>
            <a:off x="1500596" y="3067344"/>
            <a:ext cx="2794725" cy="1361881"/>
          </a:xfrm>
          <a:prstGeom prst="rect">
            <a:avLst/>
          </a:prstGeom>
          <a:solidFill>
            <a:srgbClr val="FFF2CC"/>
          </a:solid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Unit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Component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System Integration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p:txBody>
      </p:sp>
      <p:sp>
        <p:nvSpPr>
          <p:cNvPr id="572" name="Google Shape;572;p57"/>
          <p:cNvSpPr txBox="1"/>
          <p:nvPr/>
        </p:nvSpPr>
        <p:spPr>
          <a:xfrm>
            <a:off x="4862340" y="1563207"/>
            <a:ext cx="2794725" cy="1200298"/>
          </a:xfrm>
          <a:prstGeom prst="rect">
            <a:avLst/>
          </a:prstGeom>
          <a:solidFill>
            <a:srgbClr val="C4E0B2"/>
          </a:solid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Exploratory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User Acceptance Tests (UAT)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Cross Browser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Usability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Workflows/Scenarios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p:txBody>
      </p:sp>
      <p:sp>
        <p:nvSpPr>
          <p:cNvPr id="573" name="Google Shape;573;p57"/>
          <p:cNvSpPr txBox="1"/>
          <p:nvPr/>
        </p:nvSpPr>
        <p:spPr>
          <a:xfrm>
            <a:off x="4809028" y="3026091"/>
            <a:ext cx="2794725" cy="1361881"/>
          </a:xfrm>
          <a:prstGeom prst="rect">
            <a:avLst/>
          </a:prstGeom>
          <a:solidFill>
            <a:srgbClr val="F4B081"/>
          </a:solid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Performance &amp; Load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Security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Accessibility Tests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Database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050" u="none" cap="none" strike="noStrike">
                <a:solidFill>
                  <a:srgbClr val="000000"/>
                </a:solidFill>
                <a:latin typeface="Arial"/>
                <a:ea typeface="Arial"/>
                <a:cs typeface="Arial"/>
                <a:sym typeface="Arial"/>
              </a:rPr>
              <a:t>Quality Attributes (ility) Testing</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Helvetica Neue Light"/>
              <a:ea typeface="Helvetica Neue Light"/>
              <a:cs typeface="Helvetica Neue Light"/>
              <a:sym typeface="Helvetica Neue Light"/>
            </a:endParaRPr>
          </a:p>
        </p:txBody>
      </p:sp>
      <p:sp>
        <p:nvSpPr>
          <p:cNvPr id="574" name="Google Shape;574;p57"/>
          <p:cNvSpPr/>
          <p:nvPr/>
        </p:nvSpPr>
        <p:spPr>
          <a:xfrm>
            <a:off x="569113" y="1073730"/>
            <a:ext cx="931500" cy="454950"/>
          </a:xfrm>
          <a:prstGeom prst="round2DiagRect">
            <a:avLst>
              <a:gd fmla="val 16667" name="adj1"/>
              <a:gd fmla="val 0" name="adj2"/>
            </a:avLst>
          </a:prstGeom>
          <a:solidFill>
            <a:schemeClr val="accent1"/>
          </a:solidFill>
          <a:ln cap="flat" cmpd="sng" w="25400">
            <a:solidFill>
              <a:srgbClr val="31538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&amp; Automated</a:t>
            </a:r>
            <a:endParaRPr b="0" i="0" sz="1050" u="none" cap="none" strike="noStrike">
              <a:solidFill>
                <a:srgbClr val="000000"/>
              </a:solidFill>
              <a:latin typeface="Arial"/>
              <a:ea typeface="Arial"/>
              <a:cs typeface="Arial"/>
              <a:sym typeface="Arial"/>
            </a:endParaRPr>
          </a:p>
        </p:txBody>
      </p:sp>
      <p:sp>
        <p:nvSpPr>
          <p:cNvPr id="575" name="Google Shape;575;p57"/>
          <p:cNvSpPr/>
          <p:nvPr/>
        </p:nvSpPr>
        <p:spPr>
          <a:xfrm>
            <a:off x="7326630" y="1017289"/>
            <a:ext cx="931545" cy="454967"/>
          </a:xfrm>
          <a:prstGeom prst="round2DiagRect">
            <a:avLst>
              <a:gd fmla="val 16667" name="adj1"/>
              <a:gd fmla="val 0" name="adj2"/>
            </a:avLst>
          </a:prstGeom>
          <a:solidFill>
            <a:schemeClr val="accent6"/>
          </a:solidFill>
          <a:ln cap="flat" cmpd="sng" w="25400">
            <a:solidFill>
              <a:srgbClr val="517E3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&amp; Automated</a:t>
            </a:r>
            <a:endParaRPr b="0" i="0" sz="1050" u="none" cap="none" strike="noStrike">
              <a:solidFill>
                <a:srgbClr val="000000"/>
              </a:solidFill>
              <a:latin typeface="Arial"/>
              <a:ea typeface="Arial"/>
              <a:cs typeface="Arial"/>
              <a:sym typeface="Arial"/>
            </a:endParaRPr>
          </a:p>
        </p:txBody>
      </p:sp>
      <p:sp>
        <p:nvSpPr>
          <p:cNvPr id="576" name="Google Shape;576;p57"/>
          <p:cNvSpPr/>
          <p:nvPr/>
        </p:nvSpPr>
        <p:spPr>
          <a:xfrm>
            <a:off x="569096" y="4330538"/>
            <a:ext cx="931500" cy="454950"/>
          </a:xfrm>
          <a:prstGeom prst="round2DiagRect">
            <a:avLst>
              <a:gd fmla="val 16667" name="adj1"/>
              <a:gd fmla="val 0" name="adj2"/>
            </a:avLst>
          </a:prstGeom>
          <a:solidFill>
            <a:srgbClr val="FFFF00"/>
          </a:solidFill>
          <a:ln cap="flat" cmpd="sng" w="9525">
            <a:solidFill>
              <a:srgbClr val="FFBE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dk1"/>
                </a:solidFill>
                <a:latin typeface="Arial"/>
                <a:ea typeface="Arial"/>
                <a:cs typeface="Arial"/>
                <a:sym typeface="Arial"/>
              </a:rPr>
              <a:t>Automated</a:t>
            </a:r>
            <a:endParaRPr b="0" i="0" sz="1050" u="none" cap="none" strike="noStrike">
              <a:solidFill>
                <a:srgbClr val="000000"/>
              </a:solidFill>
              <a:latin typeface="Arial"/>
              <a:ea typeface="Arial"/>
              <a:cs typeface="Arial"/>
              <a:sym typeface="Arial"/>
            </a:endParaRPr>
          </a:p>
        </p:txBody>
      </p:sp>
      <p:sp>
        <p:nvSpPr>
          <p:cNvPr id="577" name="Google Shape;577;p57"/>
          <p:cNvSpPr/>
          <p:nvPr/>
        </p:nvSpPr>
        <p:spPr>
          <a:xfrm>
            <a:off x="7338060" y="4231354"/>
            <a:ext cx="931545" cy="454967"/>
          </a:xfrm>
          <a:prstGeom prst="round2DiagRect">
            <a:avLst>
              <a:gd fmla="val 16667" name="adj1"/>
              <a:gd fmla="val 0" name="adj2"/>
            </a:avLst>
          </a:prstGeom>
          <a:solidFill>
            <a:srgbClr val="FFC000"/>
          </a:solidFill>
          <a:ln cap="flat" cmpd="sng" w="9525">
            <a:solidFill>
              <a:srgbClr val="EB792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Tools Automation</a:t>
            </a:r>
            <a:endParaRPr b="0" i="0" sz="1050" u="none" cap="none" strike="noStrike">
              <a:solidFill>
                <a:srgbClr val="000000"/>
              </a:solidFill>
              <a:latin typeface="Arial"/>
              <a:ea typeface="Arial"/>
              <a:cs typeface="Arial"/>
              <a:sym typeface="Arial"/>
            </a:endParaRPr>
          </a:p>
        </p:txBody>
      </p:sp>
      <p:sp>
        <p:nvSpPr>
          <p:cNvPr id="578" name="Google Shape;578;p57"/>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rgbClr val="303030"/>
                </a:solidFill>
              </a:rPr>
              <a:t>‹#›</a:t>
            </a:fld>
            <a:endParaRPr sz="1275">
              <a:solidFill>
                <a:srgbClr val="30303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8"/>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 Test First Development</a:t>
            </a:r>
            <a:endParaRPr>
              <a:latin typeface="Helvetica Neue"/>
              <a:ea typeface="Helvetica Neue"/>
              <a:cs typeface="Helvetica Neue"/>
              <a:sym typeface="Helvetica Neue"/>
            </a:endParaRPr>
          </a:p>
        </p:txBody>
      </p:sp>
      <p:sp>
        <p:nvSpPr>
          <p:cNvPr id="584" name="Google Shape;584;p58"/>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sp>
        <p:nvSpPr>
          <p:cNvPr id="585" name="Google Shape;585;p58"/>
          <p:cNvSpPr/>
          <p:nvPr/>
        </p:nvSpPr>
        <p:spPr>
          <a:xfrm>
            <a:off x="948054" y="1125990"/>
            <a:ext cx="3575051" cy="3575051"/>
          </a:xfrm>
          <a:custGeom>
            <a:rect b="b" l="l" r="r" t="t"/>
            <a:pathLst>
              <a:path extrusionOk="0" h="4766734" w="4766734">
                <a:moveTo>
                  <a:pt x="0" y="2383367"/>
                </a:moveTo>
                <a:cubicBezTo>
                  <a:pt x="0" y="1067070"/>
                  <a:pt x="1067070" y="0"/>
                  <a:pt x="2383367" y="0"/>
                </a:cubicBezTo>
                <a:cubicBezTo>
                  <a:pt x="3699664" y="0"/>
                  <a:pt x="4766734" y="1067070"/>
                  <a:pt x="4766734" y="2383367"/>
                </a:cubicBezTo>
                <a:cubicBezTo>
                  <a:pt x="4766734" y="3699664"/>
                  <a:pt x="3699664" y="4766734"/>
                  <a:pt x="2383367" y="4766734"/>
                </a:cubicBezTo>
                <a:cubicBezTo>
                  <a:pt x="1067070" y="4766734"/>
                  <a:pt x="0" y="3699664"/>
                  <a:pt x="0" y="2383367"/>
                </a:cubicBezTo>
                <a:close/>
              </a:path>
            </a:pathLst>
          </a:custGeom>
          <a:solidFill>
            <a:srgbClr val="2E538F"/>
          </a:solidFill>
          <a:ln cap="flat" cmpd="sng" w="25400">
            <a:solidFill>
              <a:schemeClr val="lt1"/>
            </a:solidFill>
            <a:prstDash val="solid"/>
            <a:round/>
            <a:headEnd len="sm" w="sm" type="none"/>
            <a:tailEnd len="sm" w="sm" type="none"/>
          </a:ln>
        </p:spPr>
        <p:txBody>
          <a:bodyPr anchorCtr="0" anchor="ctr" bIns="2956050" lIns="1258775" spcFirstLastPara="1" rIns="1258775" wrap="square" tIns="274750">
            <a:noAutofit/>
          </a:bodyPr>
          <a:lstStyle/>
          <a:p>
            <a:pPr indent="0" lvl="0" marL="0" marR="0" rtl="0" algn="ctr">
              <a:lnSpc>
                <a:spcPct val="90000"/>
              </a:lnSpc>
              <a:spcBef>
                <a:spcPts val="0"/>
              </a:spcBef>
              <a:spcAft>
                <a:spcPts val="0"/>
              </a:spcAft>
              <a:buNone/>
            </a:pPr>
            <a:r>
              <a:rPr b="0" i="0" lang="en-IN" sz="1350" u="none" cap="none" strike="noStrike">
                <a:solidFill>
                  <a:schemeClr val="lt1"/>
                </a:solidFill>
                <a:latin typeface="Helvetica Neue Light"/>
                <a:ea typeface="Helvetica Neue Light"/>
                <a:cs typeface="Helvetica Neue Light"/>
                <a:sym typeface="Helvetica Neue Light"/>
              </a:rPr>
              <a:t>Junit, TestNG, Jasmine, Cucumber</a:t>
            </a:r>
            <a:endParaRPr b="0" i="0" sz="1050" u="none" cap="none" strike="noStrike">
              <a:solidFill>
                <a:srgbClr val="000000"/>
              </a:solidFill>
              <a:latin typeface="Arial"/>
              <a:ea typeface="Arial"/>
              <a:cs typeface="Arial"/>
              <a:sym typeface="Arial"/>
            </a:endParaRPr>
          </a:p>
        </p:txBody>
      </p:sp>
      <p:sp>
        <p:nvSpPr>
          <p:cNvPr id="586" name="Google Shape;586;p58"/>
          <p:cNvSpPr/>
          <p:nvPr/>
        </p:nvSpPr>
        <p:spPr>
          <a:xfrm>
            <a:off x="1394935" y="2019752"/>
            <a:ext cx="2681288" cy="2681288"/>
          </a:xfrm>
          <a:custGeom>
            <a:rect b="b" l="l" r="r" t="t"/>
            <a:pathLst>
              <a:path extrusionOk="0" h="3575050" w="3575050">
                <a:moveTo>
                  <a:pt x="0" y="1787525"/>
                </a:moveTo>
                <a:cubicBezTo>
                  <a:pt x="0" y="800302"/>
                  <a:pt x="800302" y="0"/>
                  <a:pt x="1787525" y="0"/>
                </a:cubicBezTo>
                <a:cubicBezTo>
                  <a:pt x="2774748" y="0"/>
                  <a:pt x="3575050" y="800302"/>
                  <a:pt x="3575050" y="1787525"/>
                </a:cubicBezTo>
                <a:cubicBezTo>
                  <a:pt x="3575050" y="2774748"/>
                  <a:pt x="2774748" y="3575050"/>
                  <a:pt x="1787525" y="3575050"/>
                </a:cubicBezTo>
                <a:cubicBezTo>
                  <a:pt x="800302" y="3575050"/>
                  <a:pt x="0" y="2774748"/>
                  <a:pt x="0" y="1787525"/>
                </a:cubicBezTo>
                <a:close/>
              </a:path>
            </a:pathLst>
          </a:custGeom>
          <a:solidFill>
            <a:srgbClr val="8296B0"/>
          </a:solidFill>
          <a:ln cap="flat" cmpd="sng" w="25400">
            <a:solidFill>
              <a:schemeClr val="lt1"/>
            </a:solidFill>
            <a:prstDash val="solid"/>
            <a:round/>
            <a:headEnd len="sm" w="sm" type="none"/>
            <a:tailEnd len="sm" w="sm" type="none"/>
          </a:ln>
        </p:spPr>
        <p:txBody>
          <a:bodyPr anchorCtr="0" anchor="ctr" bIns="2106975" lIns="811900" spcFirstLastPara="1" rIns="811900" wrap="square" tIns="263575">
            <a:noAutofit/>
          </a:bodyPr>
          <a:lstStyle/>
          <a:p>
            <a:pPr indent="0" lvl="0" marL="0" marR="0" rtl="0" algn="ctr">
              <a:lnSpc>
                <a:spcPct val="90000"/>
              </a:lnSpc>
              <a:spcBef>
                <a:spcPts val="0"/>
              </a:spcBef>
              <a:spcAft>
                <a:spcPts val="0"/>
              </a:spcAft>
              <a:buNone/>
            </a:pPr>
            <a:r>
              <a:rPr b="0" i="0" lang="en-IN" sz="1350" u="none" cap="none" strike="noStrike">
                <a:solidFill>
                  <a:schemeClr val="lt1"/>
                </a:solidFill>
                <a:latin typeface="Helvetica Neue Light"/>
                <a:ea typeface="Helvetica Neue Light"/>
                <a:cs typeface="Helvetica Neue Light"/>
                <a:sym typeface="Helvetica Neue Light"/>
              </a:rPr>
              <a:t>TDD, BDD, ATDD</a:t>
            </a:r>
            <a:endParaRPr b="0" i="0" sz="1050" u="none" cap="none" strike="noStrike">
              <a:solidFill>
                <a:srgbClr val="000000"/>
              </a:solidFill>
              <a:latin typeface="Arial"/>
              <a:ea typeface="Arial"/>
              <a:cs typeface="Arial"/>
              <a:sym typeface="Arial"/>
            </a:endParaRPr>
          </a:p>
        </p:txBody>
      </p:sp>
      <p:sp>
        <p:nvSpPr>
          <p:cNvPr id="587" name="Google Shape;587;p58"/>
          <p:cNvSpPr/>
          <p:nvPr/>
        </p:nvSpPr>
        <p:spPr>
          <a:xfrm>
            <a:off x="1841818" y="2913516"/>
            <a:ext cx="1787525" cy="1787525"/>
          </a:xfrm>
          <a:custGeom>
            <a:rect b="b" l="l" r="r" t="t"/>
            <a:pathLst>
              <a:path extrusionOk="0" h="2383367" w="2383367">
                <a:moveTo>
                  <a:pt x="0" y="1191684"/>
                </a:moveTo>
                <a:cubicBezTo>
                  <a:pt x="0" y="533535"/>
                  <a:pt x="533535" y="0"/>
                  <a:pt x="1191684" y="0"/>
                </a:cubicBezTo>
                <a:cubicBezTo>
                  <a:pt x="1849833" y="0"/>
                  <a:pt x="2383368" y="533535"/>
                  <a:pt x="2383368" y="1191684"/>
                </a:cubicBezTo>
                <a:cubicBezTo>
                  <a:pt x="2383368" y="1849833"/>
                  <a:pt x="1849833" y="2383368"/>
                  <a:pt x="1191684" y="2383368"/>
                </a:cubicBezTo>
                <a:cubicBezTo>
                  <a:pt x="533535" y="2383368"/>
                  <a:pt x="0" y="1849833"/>
                  <a:pt x="0" y="1191684"/>
                </a:cubicBezTo>
                <a:close/>
              </a:path>
            </a:pathLst>
          </a:custGeom>
          <a:solidFill>
            <a:srgbClr val="595959"/>
          </a:solidFill>
          <a:ln cap="flat" cmpd="sng" w="25400">
            <a:solidFill>
              <a:schemeClr val="lt1"/>
            </a:solidFill>
            <a:prstDash val="solid"/>
            <a:round/>
            <a:headEnd len="sm" w="sm" type="none"/>
            <a:tailEnd len="sm" w="sm" type="none"/>
          </a:ln>
        </p:spPr>
        <p:txBody>
          <a:bodyPr anchorCtr="0" anchor="ctr" bIns="542875" lIns="357775" spcFirstLastPara="1" rIns="357775" wrap="square" tIns="542875">
            <a:noAutofit/>
          </a:bodyPr>
          <a:lstStyle/>
          <a:p>
            <a:pPr indent="0" lvl="0" marL="0" marR="0" rtl="0" algn="ctr">
              <a:lnSpc>
                <a:spcPct val="90000"/>
              </a:lnSpc>
              <a:spcBef>
                <a:spcPts val="0"/>
              </a:spcBef>
              <a:spcAft>
                <a:spcPts val="0"/>
              </a:spcAft>
              <a:buNone/>
            </a:pPr>
            <a:r>
              <a:rPr b="0" i="0" lang="en-IN" sz="1350" u="none" cap="none" strike="noStrike">
                <a:solidFill>
                  <a:schemeClr val="lt1"/>
                </a:solidFill>
                <a:latin typeface="Helvetica Neue Light"/>
                <a:ea typeface="Helvetica Neue Light"/>
                <a:cs typeface="Helvetica Neue Light"/>
                <a:sym typeface="Helvetica Neue Light"/>
              </a:rPr>
              <a:t>Test First Development </a:t>
            </a:r>
            <a:endParaRPr b="0" i="0" sz="1050" u="none" cap="none" strike="noStrike">
              <a:solidFill>
                <a:srgbClr val="000000"/>
              </a:solidFill>
              <a:latin typeface="Arial"/>
              <a:ea typeface="Arial"/>
              <a:cs typeface="Arial"/>
              <a:sym typeface="Arial"/>
            </a:endParaRPr>
          </a:p>
        </p:txBody>
      </p:sp>
      <p:cxnSp>
        <p:nvCxnSpPr>
          <p:cNvPr id="588" name="Google Shape;588;p58"/>
          <p:cNvCxnSpPr/>
          <p:nvPr/>
        </p:nvCxnSpPr>
        <p:spPr>
          <a:xfrm>
            <a:off x="3363277" y="3874770"/>
            <a:ext cx="2648903" cy="0"/>
          </a:xfrm>
          <a:prstGeom prst="straightConnector1">
            <a:avLst/>
          </a:prstGeom>
          <a:noFill/>
          <a:ln cap="flat" cmpd="sng" w="19050">
            <a:solidFill>
              <a:srgbClr val="002060"/>
            </a:solidFill>
            <a:prstDash val="solid"/>
            <a:round/>
            <a:headEnd len="sm" w="sm" type="none"/>
            <a:tailEnd len="med" w="med" type="triangle"/>
          </a:ln>
        </p:spPr>
      </p:cxnSp>
      <p:cxnSp>
        <p:nvCxnSpPr>
          <p:cNvPr id="589" name="Google Shape;589;p58"/>
          <p:cNvCxnSpPr/>
          <p:nvPr/>
        </p:nvCxnSpPr>
        <p:spPr>
          <a:xfrm>
            <a:off x="3363277" y="2694623"/>
            <a:ext cx="2648903" cy="0"/>
          </a:xfrm>
          <a:prstGeom prst="straightConnector1">
            <a:avLst/>
          </a:prstGeom>
          <a:noFill/>
          <a:ln cap="flat" cmpd="sng" w="19050">
            <a:solidFill>
              <a:srgbClr val="002060"/>
            </a:solidFill>
            <a:prstDash val="solid"/>
            <a:round/>
            <a:headEnd len="sm" w="sm" type="none"/>
            <a:tailEnd len="med" w="med" type="triangle"/>
          </a:ln>
        </p:spPr>
      </p:cxnSp>
      <p:cxnSp>
        <p:nvCxnSpPr>
          <p:cNvPr id="590" name="Google Shape;590;p58"/>
          <p:cNvCxnSpPr/>
          <p:nvPr/>
        </p:nvCxnSpPr>
        <p:spPr>
          <a:xfrm>
            <a:off x="3363277" y="1563053"/>
            <a:ext cx="2648903" cy="0"/>
          </a:xfrm>
          <a:prstGeom prst="straightConnector1">
            <a:avLst/>
          </a:prstGeom>
          <a:noFill/>
          <a:ln cap="flat" cmpd="sng" w="19050">
            <a:solidFill>
              <a:srgbClr val="002060"/>
            </a:solidFill>
            <a:prstDash val="solid"/>
            <a:round/>
            <a:headEnd len="sm" w="sm" type="none"/>
            <a:tailEnd len="med" w="med" type="triangle"/>
          </a:ln>
        </p:spPr>
      </p:cxnSp>
      <p:sp>
        <p:nvSpPr>
          <p:cNvPr id="591" name="Google Shape;591;p58"/>
          <p:cNvSpPr txBox="1"/>
          <p:nvPr/>
        </p:nvSpPr>
        <p:spPr>
          <a:xfrm>
            <a:off x="6146482" y="3694747"/>
            <a:ext cx="1894523" cy="276969"/>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350" u="none" cap="none" strike="noStrike">
                <a:solidFill>
                  <a:srgbClr val="000000"/>
                </a:solidFill>
                <a:latin typeface="Arial"/>
                <a:ea typeface="Arial"/>
                <a:cs typeface="Arial"/>
                <a:sym typeface="Arial"/>
              </a:rPr>
              <a:t>Philosophy, Practice</a:t>
            </a:r>
            <a:endParaRPr b="0" i="0" sz="1050" u="none" cap="none" strike="noStrike">
              <a:solidFill>
                <a:srgbClr val="000000"/>
              </a:solidFill>
              <a:latin typeface="Arial"/>
              <a:ea typeface="Arial"/>
              <a:cs typeface="Arial"/>
              <a:sym typeface="Arial"/>
            </a:endParaRPr>
          </a:p>
        </p:txBody>
      </p:sp>
      <p:sp>
        <p:nvSpPr>
          <p:cNvPr id="592" name="Google Shape;592;p58"/>
          <p:cNvSpPr txBox="1"/>
          <p:nvPr/>
        </p:nvSpPr>
        <p:spPr>
          <a:xfrm>
            <a:off x="6260782" y="2492302"/>
            <a:ext cx="2088833" cy="276969"/>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350" u="none" cap="none" strike="noStrike">
                <a:solidFill>
                  <a:srgbClr val="000000"/>
                </a:solidFill>
                <a:latin typeface="Arial"/>
                <a:ea typeface="Arial"/>
                <a:cs typeface="Arial"/>
                <a:sym typeface="Arial"/>
              </a:rPr>
              <a:t>Approaches, Techniques</a:t>
            </a:r>
            <a:endParaRPr b="0" i="0" sz="1050" u="none" cap="none" strike="noStrike">
              <a:solidFill>
                <a:srgbClr val="000000"/>
              </a:solidFill>
              <a:latin typeface="Arial"/>
              <a:ea typeface="Arial"/>
              <a:cs typeface="Arial"/>
              <a:sym typeface="Arial"/>
            </a:endParaRPr>
          </a:p>
        </p:txBody>
      </p:sp>
      <p:sp>
        <p:nvSpPr>
          <p:cNvPr id="593" name="Google Shape;593;p58"/>
          <p:cNvSpPr txBox="1"/>
          <p:nvPr/>
        </p:nvSpPr>
        <p:spPr>
          <a:xfrm>
            <a:off x="6260782" y="1424553"/>
            <a:ext cx="2088833" cy="276969"/>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350" u="none" cap="none" strike="noStrike">
                <a:solidFill>
                  <a:srgbClr val="000000"/>
                </a:solidFill>
                <a:latin typeface="Arial"/>
                <a:ea typeface="Arial"/>
                <a:cs typeface="Arial"/>
                <a:sym typeface="Arial"/>
              </a:rPr>
              <a:t>Tools</a:t>
            </a:r>
            <a:endParaRPr b="0" i="0" sz="1050" u="none" cap="none" strike="noStrike">
              <a:solidFill>
                <a:srgbClr val="000000"/>
              </a:solidFill>
              <a:latin typeface="Arial"/>
              <a:ea typeface="Arial"/>
              <a:cs typeface="Arial"/>
              <a:sym typeface="Arial"/>
            </a:endParaRPr>
          </a:p>
        </p:txBody>
      </p:sp>
      <p:grpSp>
        <p:nvGrpSpPr>
          <p:cNvPr id="594" name="Google Shape;594;p58"/>
          <p:cNvGrpSpPr/>
          <p:nvPr/>
        </p:nvGrpSpPr>
        <p:grpSpPr>
          <a:xfrm>
            <a:off x="1966174" y="2185987"/>
            <a:ext cx="260128" cy="1508760"/>
            <a:chOff x="2621567" y="2914650"/>
            <a:chExt cx="346838" cy="2011680"/>
          </a:xfrm>
        </p:grpSpPr>
        <p:cxnSp>
          <p:nvCxnSpPr>
            <p:cNvPr id="595" name="Google Shape;595;p58"/>
            <p:cNvCxnSpPr/>
            <p:nvPr/>
          </p:nvCxnSpPr>
          <p:spPr>
            <a:xfrm rot="10800000">
              <a:off x="2968405" y="3154680"/>
              <a:ext cx="0" cy="1771650"/>
            </a:xfrm>
            <a:prstGeom prst="straightConnector1">
              <a:avLst/>
            </a:prstGeom>
            <a:noFill/>
            <a:ln cap="flat" cmpd="sng" w="19050">
              <a:solidFill>
                <a:srgbClr val="D8D8D8"/>
              </a:solidFill>
              <a:prstDash val="solid"/>
              <a:round/>
              <a:headEnd len="sm" w="sm" type="none"/>
              <a:tailEnd len="med" w="med" type="triangle"/>
            </a:ln>
          </p:spPr>
        </p:cxnSp>
        <p:sp>
          <p:nvSpPr>
            <p:cNvPr id="596" name="Google Shape;596;p58"/>
            <p:cNvSpPr txBox="1"/>
            <p:nvPr/>
          </p:nvSpPr>
          <p:spPr>
            <a:xfrm rot="-5400000">
              <a:off x="1769595" y="3766622"/>
              <a:ext cx="2011680" cy="30773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1050" u="none" cap="none" strike="noStrike">
                  <a:solidFill>
                    <a:srgbClr val="F2F2F2"/>
                  </a:solidFill>
                  <a:latin typeface="Helvetica Neue Light"/>
                  <a:ea typeface="Helvetica Neue Light"/>
                  <a:cs typeface="Helvetica Neue Light"/>
                  <a:sym typeface="Helvetica Neue Light"/>
                </a:rPr>
                <a:t>Realization/Adoption</a:t>
              </a:r>
              <a:endParaRPr b="0" i="0" sz="1050" u="none" cap="none" strike="noStrike">
                <a:solidFill>
                  <a:srgbClr val="000000"/>
                </a:solidFill>
                <a:latin typeface="Arial"/>
                <a:ea typeface="Arial"/>
                <a:cs typeface="Arial"/>
                <a:sym typeface="Arial"/>
              </a:endParaRPr>
            </a:p>
          </p:txBody>
        </p:sp>
      </p:grpSp>
      <p:grpSp>
        <p:nvGrpSpPr>
          <p:cNvPr id="597" name="Google Shape;597;p58"/>
          <p:cNvGrpSpPr/>
          <p:nvPr/>
        </p:nvGrpSpPr>
        <p:grpSpPr>
          <a:xfrm>
            <a:off x="1655336" y="1382825"/>
            <a:ext cx="248074" cy="1530690"/>
            <a:chOff x="2207112" y="1843766"/>
            <a:chExt cx="330764" cy="2040921"/>
          </a:xfrm>
        </p:grpSpPr>
        <p:cxnSp>
          <p:nvCxnSpPr>
            <p:cNvPr id="598" name="Google Shape;598;p58"/>
            <p:cNvCxnSpPr/>
            <p:nvPr/>
          </p:nvCxnSpPr>
          <p:spPr>
            <a:xfrm rot="10800000">
              <a:off x="2537875" y="2113037"/>
              <a:ext cx="0" cy="1771650"/>
            </a:xfrm>
            <a:prstGeom prst="straightConnector1">
              <a:avLst/>
            </a:prstGeom>
            <a:noFill/>
            <a:ln cap="flat" cmpd="sng" w="19050">
              <a:solidFill>
                <a:srgbClr val="D8D8D8"/>
              </a:solidFill>
              <a:prstDash val="solid"/>
              <a:round/>
              <a:headEnd len="sm" w="sm" type="none"/>
              <a:tailEnd len="med" w="med" type="triangle"/>
            </a:ln>
          </p:spPr>
        </p:cxnSp>
        <p:sp>
          <p:nvSpPr>
            <p:cNvPr id="599" name="Google Shape;599;p58"/>
            <p:cNvSpPr txBox="1"/>
            <p:nvPr/>
          </p:nvSpPr>
          <p:spPr>
            <a:xfrm rot="-5400000">
              <a:off x="1355139" y="2695739"/>
              <a:ext cx="2011680" cy="30773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1050" u="none" cap="none" strike="noStrike">
                  <a:solidFill>
                    <a:srgbClr val="F2F2F2"/>
                  </a:solidFill>
                  <a:latin typeface="Helvetica Neue Light"/>
                  <a:ea typeface="Helvetica Neue Light"/>
                  <a:cs typeface="Helvetica Neue Light"/>
                  <a:sym typeface="Helvetica Neue Light"/>
                </a:rPr>
                <a:t>Realization/Adoption</a:t>
              </a:r>
              <a:endParaRPr b="0" i="0" sz="105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9"/>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Test First vs Test Last</a:t>
            </a:r>
            <a:endParaRPr>
              <a:latin typeface="Helvetica Neue"/>
              <a:ea typeface="Helvetica Neue"/>
              <a:cs typeface="Helvetica Neue"/>
              <a:sym typeface="Helvetica Neue"/>
            </a:endParaRPr>
          </a:p>
        </p:txBody>
      </p:sp>
      <p:sp>
        <p:nvSpPr>
          <p:cNvPr id="605" name="Google Shape;605;p59"/>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pic>
        <p:nvPicPr>
          <p:cNvPr id="606" name="Google Shape;606;p59"/>
          <p:cNvPicPr preferRelativeResize="0"/>
          <p:nvPr/>
        </p:nvPicPr>
        <p:blipFill rotWithShape="1">
          <a:blip r:embed="rId3">
            <a:alphaModFix/>
          </a:blip>
          <a:srcRect b="0" l="0" r="0" t="0"/>
          <a:stretch/>
        </p:blipFill>
        <p:spPr>
          <a:xfrm>
            <a:off x="579955" y="1436421"/>
            <a:ext cx="3953386" cy="2709624"/>
          </a:xfrm>
          <a:prstGeom prst="rect">
            <a:avLst/>
          </a:prstGeom>
          <a:noFill/>
          <a:ln>
            <a:noFill/>
          </a:ln>
        </p:spPr>
      </p:pic>
      <p:pic>
        <p:nvPicPr>
          <p:cNvPr id="607" name="Google Shape;607;p59"/>
          <p:cNvPicPr preferRelativeResize="0"/>
          <p:nvPr/>
        </p:nvPicPr>
        <p:blipFill rotWithShape="1">
          <a:blip r:embed="rId4">
            <a:alphaModFix/>
          </a:blip>
          <a:srcRect b="3869" l="0" r="0" t="0"/>
          <a:stretch/>
        </p:blipFill>
        <p:spPr>
          <a:xfrm>
            <a:off x="5922548" y="1061544"/>
            <a:ext cx="2356664" cy="3831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0"/>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Efforts</a:t>
            </a:r>
            <a:endParaRPr>
              <a:latin typeface="Helvetica Neue"/>
              <a:ea typeface="Helvetica Neue"/>
              <a:cs typeface="Helvetica Neue"/>
              <a:sym typeface="Helvetica Neue"/>
            </a:endParaRPr>
          </a:p>
        </p:txBody>
      </p:sp>
      <p:sp>
        <p:nvSpPr>
          <p:cNvPr id="613" name="Google Shape;613;p60"/>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pic>
        <p:nvPicPr>
          <p:cNvPr id="614" name="Google Shape;614;p60"/>
          <p:cNvPicPr preferRelativeResize="0"/>
          <p:nvPr/>
        </p:nvPicPr>
        <p:blipFill rotWithShape="1">
          <a:blip r:embed="rId3">
            <a:alphaModFix/>
          </a:blip>
          <a:srcRect b="8749" l="13025" r="4593" t="12740"/>
          <a:stretch/>
        </p:blipFill>
        <p:spPr>
          <a:xfrm>
            <a:off x="1307457" y="1190386"/>
            <a:ext cx="5938650" cy="3559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1"/>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Benefits</a:t>
            </a:r>
            <a:endParaRPr>
              <a:latin typeface="Helvetica Neue"/>
              <a:ea typeface="Helvetica Neue"/>
              <a:cs typeface="Helvetica Neue"/>
              <a:sym typeface="Helvetica Neue"/>
            </a:endParaRPr>
          </a:p>
        </p:txBody>
      </p:sp>
      <p:sp>
        <p:nvSpPr>
          <p:cNvPr id="620" name="Google Shape;620;p61"/>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pic>
        <p:nvPicPr>
          <p:cNvPr id="621" name="Google Shape;621;p61"/>
          <p:cNvPicPr preferRelativeResize="0"/>
          <p:nvPr/>
        </p:nvPicPr>
        <p:blipFill rotWithShape="1">
          <a:blip r:embed="rId3">
            <a:alphaModFix/>
          </a:blip>
          <a:srcRect b="1907" l="0" r="2837" t="10043"/>
          <a:stretch/>
        </p:blipFill>
        <p:spPr>
          <a:xfrm>
            <a:off x="3785477" y="1339029"/>
            <a:ext cx="5081447" cy="2520872"/>
          </a:xfrm>
          <a:prstGeom prst="rect">
            <a:avLst/>
          </a:prstGeom>
          <a:noFill/>
          <a:ln>
            <a:noFill/>
          </a:ln>
        </p:spPr>
      </p:pic>
      <p:sp>
        <p:nvSpPr>
          <p:cNvPr id="622" name="Google Shape;622;p61"/>
          <p:cNvSpPr txBox="1"/>
          <p:nvPr/>
        </p:nvSpPr>
        <p:spPr>
          <a:xfrm>
            <a:off x="613700" y="1645920"/>
            <a:ext cx="3343305" cy="29608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Early testing form initial phases</a:t>
            </a:r>
            <a:endParaRPr/>
          </a:p>
          <a:p>
            <a:pPr indent="-285750" lvl="0" marL="285750" marR="0" rtl="0" algn="l">
              <a:lnSpc>
                <a:spcPct val="15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Cohesion between developers and testers means that quality is at the forefront of everyone’s minds</a:t>
            </a:r>
            <a:endParaRPr/>
          </a:p>
          <a:p>
            <a:pPr indent="-285750" lvl="0" marL="285750" marR="0" rtl="0" algn="l">
              <a:lnSpc>
                <a:spcPct val="15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Lightweight documentation - focus is not on writing multiple test plans, test cases, test reports, bug reports, but on making sure that the solution is of high quality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2"/>
          <p:cNvSpPr txBox="1"/>
          <p:nvPr>
            <p:ph type="title"/>
          </p:nvPr>
        </p:nvSpPr>
        <p:spPr>
          <a:xfrm>
            <a:off x="613700" y="714275"/>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Agile Testing Challenges</a:t>
            </a:r>
            <a:endParaRPr>
              <a:latin typeface="Helvetica Neue"/>
              <a:ea typeface="Helvetica Neue"/>
              <a:cs typeface="Helvetica Neue"/>
              <a:sym typeface="Helvetica Neue"/>
            </a:endParaRPr>
          </a:p>
        </p:txBody>
      </p:sp>
      <p:sp>
        <p:nvSpPr>
          <p:cNvPr id="628" name="Google Shape;628;p62"/>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sz="1275">
                <a:solidFill>
                  <a:schemeClr val="dk1"/>
                </a:solidFill>
              </a:rPr>
              <a:t>‹#›</a:t>
            </a:fld>
            <a:endParaRPr sz="1275">
              <a:solidFill>
                <a:schemeClr val="dk1"/>
              </a:solidFill>
            </a:endParaRPr>
          </a:p>
        </p:txBody>
      </p:sp>
      <p:sp>
        <p:nvSpPr>
          <p:cNvPr id="629" name="Google Shape;629;p62"/>
          <p:cNvSpPr txBox="1"/>
          <p:nvPr/>
        </p:nvSpPr>
        <p:spPr>
          <a:xfrm>
            <a:off x="527329" y="1589269"/>
            <a:ext cx="4543425" cy="2492960"/>
          </a:xfrm>
          <a:prstGeom prst="rect">
            <a:avLst/>
          </a:prstGeom>
          <a:noFill/>
          <a:ln>
            <a:noFill/>
          </a:ln>
        </p:spPr>
        <p:txBody>
          <a:bodyPr anchorCtr="0" anchor="t" bIns="34275" lIns="68550" spcFirstLastPara="1" rIns="68550" wrap="square" tIns="34275">
            <a:spAutoFit/>
          </a:bodyPr>
          <a:lstStyle/>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Insignificant/Incomplete Information</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Continuous Testing</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Slow Feedback Loop</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Frequently Changing Requirements</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Unclear Quality Measurement Criteria</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Early Detection of Defects</a:t>
            </a:r>
            <a:endParaRPr b="0" i="0" sz="1500" u="none" cap="none" strike="noStrike">
              <a:solidFill>
                <a:srgbClr val="000000"/>
              </a:solidFill>
              <a:latin typeface="Arial"/>
              <a:ea typeface="Arial"/>
              <a:cs typeface="Arial"/>
              <a:sym typeface="Arial"/>
            </a:endParaRPr>
          </a:p>
          <a:p>
            <a:pPr indent="-266700" lvl="0" marL="342900" marR="0" rtl="0" algn="l">
              <a:lnSpc>
                <a:spcPct val="150000"/>
              </a:lnSpc>
              <a:spcBef>
                <a:spcPts val="0"/>
              </a:spcBef>
              <a:spcAft>
                <a:spcPts val="0"/>
              </a:spcAft>
              <a:buClr>
                <a:srgbClr val="000000"/>
              </a:buClr>
              <a:buSzPts val="2000"/>
              <a:buFont typeface="Proxima Nova"/>
              <a:buChar char="●"/>
            </a:pPr>
            <a:r>
              <a:rPr b="0" i="0" lang="en-IN" sz="1500" u="none" cap="none" strike="noStrike">
                <a:solidFill>
                  <a:srgbClr val="000000"/>
                </a:solidFill>
                <a:latin typeface="Arial"/>
                <a:ea typeface="Arial"/>
                <a:cs typeface="Arial"/>
                <a:sym typeface="Arial"/>
              </a:rPr>
              <a:t>Performance Bottlenecks</a:t>
            </a:r>
            <a:endParaRPr b="0" i="0" sz="1500" u="none" cap="none" strike="noStrike">
              <a:solidFill>
                <a:srgbClr val="000000"/>
              </a:solidFill>
              <a:latin typeface="Arial"/>
              <a:ea typeface="Arial"/>
              <a:cs typeface="Arial"/>
              <a:sym typeface="Arial"/>
            </a:endParaRPr>
          </a:p>
        </p:txBody>
      </p:sp>
      <p:pic>
        <p:nvPicPr>
          <p:cNvPr id="630" name="Google Shape;630;p62"/>
          <p:cNvPicPr preferRelativeResize="0"/>
          <p:nvPr/>
        </p:nvPicPr>
        <p:blipFill rotWithShape="1">
          <a:blip r:embed="rId3">
            <a:alphaModFix/>
          </a:blip>
          <a:srcRect b="0" l="0" r="0" t="0"/>
          <a:stretch/>
        </p:blipFill>
        <p:spPr>
          <a:xfrm>
            <a:off x="5342003" y="1428982"/>
            <a:ext cx="2577465" cy="2577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 name="Shape 178"/>
        <p:cNvGrpSpPr/>
        <p:nvPr/>
      </p:nvGrpSpPr>
      <p:grpSpPr>
        <a:xfrm>
          <a:off x="0" y="0"/>
          <a:ext cx="0" cy="0"/>
          <a:chOff x="0" y="0"/>
          <a:chExt cx="0" cy="0"/>
        </a:xfrm>
      </p:grpSpPr>
      <p:sp>
        <p:nvSpPr>
          <p:cNvPr id="179" name="Google Shape;179;p2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Software Testing Lifecycle</a:t>
            </a:r>
            <a:endParaRPr>
              <a:solidFill>
                <a:schemeClr val="dk1"/>
              </a:solidFill>
            </a:endParaRPr>
          </a:p>
        </p:txBody>
      </p:sp>
      <p:sp>
        <p:nvSpPr>
          <p:cNvPr id="180" name="Google Shape;180;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pic>
        <p:nvPicPr>
          <p:cNvPr descr="What is Software Testing Life Cycle (STLC)" id="181" name="Google Shape;181;p27"/>
          <p:cNvPicPr preferRelativeResize="0"/>
          <p:nvPr/>
        </p:nvPicPr>
        <p:blipFill rotWithShape="1">
          <a:blip r:embed="rId3">
            <a:alphaModFix/>
          </a:blip>
          <a:srcRect b="9332" l="20837" r="20419" t="9066"/>
          <a:stretch/>
        </p:blipFill>
        <p:spPr>
          <a:xfrm>
            <a:off x="5195550" y="1226063"/>
            <a:ext cx="3825006" cy="3616594"/>
          </a:xfrm>
          <a:prstGeom prst="rect">
            <a:avLst/>
          </a:prstGeom>
          <a:noFill/>
          <a:ln>
            <a:noFill/>
          </a:ln>
        </p:spPr>
      </p:pic>
      <p:pic>
        <p:nvPicPr>
          <p:cNvPr descr="Systems Development Life Cycle (Sdlc) - Lessons - Blendspace" id="182" name="Google Shape;182;p27"/>
          <p:cNvPicPr preferRelativeResize="0"/>
          <p:nvPr/>
        </p:nvPicPr>
        <p:blipFill rotWithShape="1">
          <a:blip r:embed="rId4">
            <a:alphaModFix/>
          </a:blip>
          <a:srcRect b="5038" l="3247" r="3429" t="4273"/>
          <a:stretch/>
        </p:blipFill>
        <p:spPr>
          <a:xfrm>
            <a:off x="313576" y="1206411"/>
            <a:ext cx="3727382" cy="3543440"/>
          </a:xfrm>
          <a:prstGeom prst="rect">
            <a:avLst/>
          </a:prstGeom>
          <a:noFill/>
          <a:ln>
            <a:noFill/>
          </a:ln>
        </p:spPr>
      </p:pic>
      <p:cxnSp>
        <p:nvCxnSpPr>
          <p:cNvPr id="183" name="Google Shape;183;p27"/>
          <p:cNvCxnSpPr/>
          <p:nvPr/>
        </p:nvCxnSpPr>
        <p:spPr>
          <a:xfrm flipH="1" rot="10800000">
            <a:off x="1222744" y="3221665"/>
            <a:ext cx="3972806" cy="244549"/>
          </a:xfrm>
          <a:prstGeom prst="straightConnector1">
            <a:avLst/>
          </a:prstGeom>
          <a:noFill/>
          <a:ln cap="flat" cmpd="sng" w="19050">
            <a:solidFill>
              <a:srgbClr val="3E3E3E"/>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3"/>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025">
                <a:solidFill>
                  <a:schemeClr val="lt1"/>
                </a:solidFill>
                <a:latin typeface="Helvetica Neue"/>
                <a:ea typeface="Helvetica Neue"/>
                <a:cs typeface="Helvetica Neue"/>
                <a:sym typeface="Helvetica Neue"/>
              </a:rPr>
              <a:t>Activity  – Change your process; change your quality</a:t>
            </a:r>
            <a:endParaRPr sz="2025">
              <a:solidFill>
                <a:schemeClr val="lt1"/>
              </a:solidFill>
              <a:latin typeface="Helvetica Neue"/>
              <a:ea typeface="Helvetica Neue"/>
              <a:cs typeface="Helvetica Neue"/>
              <a:sym typeface="Helvetica Neue"/>
            </a:endParaRPr>
          </a:p>
        </p:txBody>
      </p:sp>
      <p:pic>
        <p:nvPicPr>
          <p:cNvPr descr="Body builder with solid fill" id="636" name="Google Shape;636;p63"/>
          <p:cNvPicPr preferRelativeResize="0"/>
          <p:nvPr/>
        </p:nvPicPr>
        <p:blipFill rotWithShape="1">
          <a:blip r:embed="rId3">
            <a:alphaModFix/>
          </a:blip>
          <a:srcRect b="0" l="0" r="0" t="0"/>
          <a:stretch/>
        </p:blipFill>
        <p:spPr>
          <a:xfrm>
            <a:off x="621907" y="533448"/>
            <a:ext cx="685800" cy="685800"/>
          </a:xfrm>
          <a:prstGeom prst="rect">
            <a:avLst/>
          </a:prstGeom>
          <a:noFill/>
          <a:ln>
            <a:noFill/>
          </a:ln>
        </p:spPr>
      </p:pic>
      <p:grpSp>
        <p:nvGrpSpPr>
          <p:cNvPr id="637" name="Google Shape;637;p63"/>
          <p:cNvGrpSpPr/>
          <p:nvPr/>
        </p:nvGrpSpPr>
        <p:grpSpPr>
          <a:xfrm>
            <a:off x="1419035" y="672951"/>
            <a:ext cx="1536126" cy="406793"/>
            <a:chOff x="1472413" y="5561619"/>
            <a:chExt cx="2048168" cy="542391"/>
          </a:xfrm>
        </p:grpSpPr>
        <p:pic>
          <p:nvPicPr>
            <p:cNvPr descr="Stopwatch with solid fill" id="638" name="Google Shape;638;p63"/>
            <p:cNvPicPr preferRelativeResize="0"/>
            <p:nvPr/>
          </p:nvPicPr>
          <p:blipFill rotWithShape="1">
            <a:blip r:embed="rId4">
              <a:alphaModFix/>
            </a:blip>
            <a:srcRect b="0" l="0" r="0" t="0"/>
            <a:stretch/>
          </p:blipFill>
          <p:spPr>
            <a:xfrm>
              <a:off x="1472413" y="5561619"/>
              <a:ext cx="542391" cy="542391"/>
            </a:xfrm>
            <a:prstGeom prst="rect">
              <a:avLst/>
            </a:prstGeom>
            <a:noFill/>
            <a:ln>
              <a:noFill/>
            </a:ln>
          </p:spPr>
        </p:pic>
        <p:sp>
          <p:nvSpPr>
            <p:cNvPr id="639" name="Google Shape;639;p63"/>
            <p:cNvSpPr txBox="1"/>
            <p:nvPr/>
          </p:nvSpPr>
          <p:spPr>
            <a:xfrm>
              <a:off x="2014804" y="5632759"/>
              <a:ext cx="1505777" cy="40007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500" u="none" cap="none" strike="noStrike">
                  <a:solidFill>
                    <a:schemeClr val="lt1"/>
                  </a:solidFill>
                  <a:latin typeface="Arial"/>
                  <a:ea typeface="Arial"/>
                  <a:cs typeface="Arial"/>
                  <a:sym typeface="Arial"/>
                </a:rPr>
                <a:t>20 minutes</a:t>
              </a:r>
              <a:endParaRPr b="0" i="0" sz="1050" u="none" cap="none" strike="noStrike">
                <a:solidFill>
                  <a:schemeClr val="lt1"/>
                </a:solidFill>
                <a:latin typeface="Arial"/>
                <a:ea typeface="Arial"/>
                <a:cs typeface="Arial"/>
                <a:sym typeface="Arial"/>
              </a:endParaRPr>
            </a:p>
          </p:txBody>
        </p:sp>
      </p:grpSp>
      <p:sp>
        <p:nvSpPr>
          <p:cNvPr id="640" name="Google Shape;640;p63"/>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
        <p:nvSpPr>
          <p:cNvPr id="641" name="Google Shape;641;p63"/>
          <p:cNvSpPr txBox="1"/>
          <p:nvPr/>
        </p:nvSpPr>
        <p:spPr>
          <a:xfrm>
            <a:off x="759370" y="2570233"/>
            <a:ext cx="7797414"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100" u="none" cap="none" strike="noStrike">
                <a:solidFill>
                  <a:schemeClr val="lt1"/>
                </a:solidFill>
                <a:latin typeface="Arial"/>
                <a:ea typeface="Arial"/>
                <a:cs typeface="Arial"/>
                <a:sym typeface="Arial"/>
              </a:rPr>
              <a:t>Part 1: Visualize your current software development lifecycle (SDLC) using a pen and paper or diagramming tool. Try to capture each of the activities in your SDLC and how they flow into one another. Here is an example diagram to help you get started:</a:t>
            </a:r>
            <a:endParaRPr b="0" i="0" sz="1100" u="none" cap="none" strike="noStrike">
              <a:solidFill>
                <a:schemeClr val="lt1"/>
              </a:solidFill>
              <a:latin typeface="Arial"/>
              <a:ea typeface="Arial"/>
              <a:cs typeface="Arial"/>
              <a:sym typeface="Arial"/>
            </a:endParaRPr>
          </a:p>
        </p:txBody>
      </p:sp>
      <p:grpSp>
        <p:nvGrpSpPr>
          <p:cNvPr id="642" name="Google Shape;642;p63"/>
          <p:cNvGrpSpPr/>
          <p:nvPr/>
        </p:nvGrpSpPr>
        <p:grpSpPr>
          <a:xfrm>
            <a:off x="780711" y="3219600"/>
            <a:ext cx="7053860" cy="583740"/>
            <a:chOff x="870385" y="3748022"/>
            <a:chExt cx="7053860" cy="583740"/>
          </a:xfrm>
        </p:grpSpPr>
        <p:sp>
          <p:nvSpPr>
            <p:cNvPr id="643" name="Google Shape;643;p63"/>
            <p:cNvSpPr/>
            <p:nvPr/>
          </p:nvSpPr>
          <p:spPr>
            <a:xfrm>
              <a:off x="870385" y="3748035"/>
              <a:ext cx="874644" cy="572625"/>
            </a:xfrm>
            <a:prstGeom prst="rect">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200" u="none" cap="none" strike="noStrike">
                  <a:solidFill>
                    <a:schemeClr val="lt1"/>
                  </a:solidFill>
                  <a:latin typeface="Arial"/>
                  <a:ea typeface="Arial"/>
                  <a:cs typeface="Arial"/>
                  <a:sym typeface="Arial"/>
                </a:rPr>
                <a:t>Planning</a:t>
              </a:r>
              <a:endParaRPr/>
            </a:p>
          </p:txBody>
        </p:sp>
        <p:sp>
          <p:nvSpPr>
            <p:cNvPr id="644" name="Google Shape;644;p63"/>
            <p:cNvSpPr/>
            <p:nvPr/>
          </p:nvSpPr>
          <p:spPr>
            <a:xfrm>
              <a:off x="2156442" y="3748023"/>
              <a:ext cx="1133391" cy="572625"/>
            </a:xfrm>
            <a:prstGeom prst="rect">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200" u="none" cap="none" strike="noStrike">
                  <a:solidFill>
                    <a:schemeClr val="lt1"/>
                  </a:solidFill>
                  <a:latin typeface="Arial"/>
                  <a:ea typeface="Arial"/>
                  <a:cs typeface="Arial"/>
                  <a:sym typeface="Arial"/>
                </a:rPr>
                <a:t>Development</a:t>
              </a:r>
              <a:endParaRPr/>
            </a:p>
          </p:txBody>
        </p:sp>
        <p:sp>
          <p:nvSpPr>
            <p:cNvPr id="645" name="Google Shape;645;p63"/>
            <p:cNvSpPr/>
            <p:nvPr/>
          </p:nvSpPr>
          <p:spPr>
            <a:xfrm>
              <a:off x="3701246" y="3759137"/>
              <a:ext cx="1133391" cy="572625"/>
            </a:xfrm>
            <a:prstGeom prst="rect">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200" u="none" cap="none" strike="noStrike">
                  <a:solidFill>
                    <a:schemeClr val="lt1"/>
                  </a:solidFill>
                  <a:latin typeface="Arial"/>
                  <a:ea typeface="Arial"/>
                  <a:cs typeface="Arial"/>
                  <a:sym typeface="Arial"/>
                </a:rPr>
                <a:t>Testing</a:t>
              </a:r>
              <a:endParaRPr/>
            </a:p>
          </p:txBody>
        </p:sp>
        <p:sp>
          <p:nvSpPr>
            <p:cNvPr id="646" name="Google Shape;646;p63"/>
            <p:cNvSpPr/>
            <p:nvPr/>
          </p:nvSpPr>
          <p:spPr>
            <a:xfrm>
              <a:off x="5246050" y="3759137"/>
              <a:ext cx="1133391" cy="572625"/>
            </a:xfrm>
            <a:prstGeom prst="rect">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200" u="none" cap="none" strike="noStrike">
                  <a:solidFill>
                    <a:schemeClr val="lt1"/>
                  </a:solidFill>
                  <a:latin typeface="Arial"/>
                  <a:ea typeface="Arial"/>
                  <a:cs typeface="Arial"/>
                  <a:sym typeface="Arial"/>
                </a:rPr>
                <a:t>Deployment</a:t>
              </a:r>
              <a:endParaRPr/>
            </a:p>
          </p:txBody>
        </p:sp>
        <p:sp>
          <p:nvSpPr>
            <p:cNvPr id="647" name="Google Shape;647;p63"/>
            <p:cNvSpPr/>
            <p:nvPr/>
          </p:nvSpPr>
          <p:spPr>
            <a:xfrm>
              <a:off x="6790854" y="3748022"/>
              <a:ext cx="1133391" cy="572625"/>
            </a:xfrm>
            <a:prstGeom prst="rect">
              <a:avLst/>
            </a:prstGeom>
            <a:solidFill>
              <a:schemeClr val="accent1"/>
            </a:solidFill>
            <a:ln cap="flat" cmpd="sng" w="25400">
              <a:solidFill>
                <a:srgbClr val="AF4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200" u="none" cap="none" strike="noStrike">
                  <a:solidFill>
                    <a:schemeClr val="lt1"/>
                  </a:solidFill>
                  <a:latin typeface="Arial"/>
                  <a:ea typeface="Arial"/>
                  <a:cs typeface="Arial"/>
                  <a:sym typeface="Arial"/>
                </a:rPr>
                <a:t>Monitoring</a:t>
              </a:r>
              <a:endParaRPr/>
            </a:p>
          </p:txBody>
        </p:sp>
        <p:cxnSp>
          <p:nvCxnSpPr>
            <p:cNvPr id="648" name="Google Shape;648;p63"/>
            <p:cNvCxnSpPr>
              <a:stCxn id="643" idx="3"/>
              <a:endCxn id="644" idx="1"/>
            </p:cNvCxnSpPr>
            <p:nvPr/>
          </p:nvCxnSpPr>
          <p:spPr>
            <a:xfrm>
              <a:off x="1745029" y="4034348"/>
              <a:ext cx="411300" cy="0"/>
            </a:xfrm>
            <a:prstGeom prst="straightConnector1">
              <a:avLst/>
            </a:prstGeom>
            <a:noFill/>
            <a:ln cap="flat" cmpd="sng" w="9525">
              <a:solidFill>
                <a:schemeClr val="lt1"/>
              </a:solidFill>
              <a:prstDash val="solid"/>
              <a:round/>
              <a:headEnd len="sm" w="sm" type="none"/>
              <a:tailEnd len="med" w="med" type="triangle"/>
            </a:ln>
          </p:spPr>
        </p:cxnSp>
        <p:cxnSp>
          <p:nvCxnSpPr>
            <p:cNvPr id="649" name="Google Shape;649;p63"/>
            <p:cNvCxnSpPr/>
            <p:nvPr/>
          </p:nvCxnSpPr>
          <p:spPr>
            <a:xfrm flipH="1" rot="10800000">
              <a:off x="3289833" y="4045449"/>
              <a:ext cx="411413" cy="12"/>
            </a:xfrm>
            <a:prstGeom prst="straightConnector1">
              <a:avLst/>
            </a:prstGeom>
            <a:noFill/>
            <a:ln cap="flat" cmpd="sng" w="9525">
              <a:solidFill>
                <a:schemeClr val="lt1"/>
              </a:solidFill>
              <a:prstDash val="solid"/>
              <a:round/>
              <a:headEnd len="sm" w="sm" type="none"/>
              <a:tailEnd len="med" w="med" type="triangle"/>
            </a:ln>
          </p:spPr>
        </p:cxnSp>
        <p:cxnSp>
          <p:nvCxnSpPr>
            <p:cNvPr id="650" name="Google Shape;650;p63"/>
            <p:cNvCxnSpPr/>
            <p:nvPr/>
          </p:nvCxnSpPr>
          <p:spPr>
            <a:xfrm flipH="1" rot="10800000">
              <a:off x="4834637" y="4045449"/>
              <a:ext cx="411413" cy="12"/>
            </a:xfrm>
            <a:prstGeom prst="straightConnector1">
              <a:avLst/>
            </a:prstGeom>
            <a:noFill/>
            <a:ln cap="flat" cmpd="sng" w="9525">
              <a:solidFill>
                <a:schemeClr val="lt1"/>
              </a:solidFill>
              <a:prstDash val="solid"/>
              <a:round/>
              <a:headEnd len="sm" w="sm" type="none"/>
              <a:tailEnd len="med" w="med" type="triangle"/>
            </a:ln>
          </p:spPr>
        </p:cxnSp>
        <p:cxnSp>
          <p:nvCxnSpPr>
            <p:cNvPr id="651" name="Google Shape;651;p63"/>
            <p:cNvCxnSpPr/>
            <p:nvPr/>
          </p:nvCxnSpPr>
          <p:spPr>
            <a:xfrm flipH="1" rot="10800000">
              <a:off x="6379441" y="4047451"/>
              <a:ext cx="411413" cy="12"/>
            </a:xfrm>
            <a:prstGeom prst="straightConnector1">
              <a:avLst/>
            </a:prstGeom>
            <a:noFill/>
            <a:ln cap="flat" cmpd="sng" w="9525">
              <a:solidFill>
                <a:schemeClr val="lt1"/>
              </a:solidFill>
              <a:prstDash val="solid"/>
              <a:round/>
              <a:headEnd len="sm" w="sm" type="none"/>
              <a:tailEnd len="med" w="med" type="triangle"/>
            </a:ln>
          </p:spPr>
        </p:cxnSp>
      </p:grpSp>
      <p:sp>
        <p:nvSpPr>
          <p:cNvPr id="652" name="Google Shape;652;p63"/>
          <p:cNvSpPr txBox="1"/>
          <p:nvPr/>
        </p:nvSpPr>
        <p:spPr>
          <a:xfrm>
            <a:off x="726590" y="4000552"/>
            <a:ext cx="783019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100" u="none" cap="none" strike="noStrike">
                <a:solidFill>
                  <a:schemeClr val="lt1"/>
                </a:solidFill>
                <a:latin typeface="Arial"/>
                <a:ea typeface="Arial"/>
                <a:cs typeface="Arial"/>
                <a:sym typeface="Arial"/>
              </a:rPr>
              <a:t>Part 2 : Next, create a second diagram that would describe your ‘dream’ SDLC flow where the whole team has ownership of quality. You can add new activities, add responsibilities or re-arrange your SDLC process.</a:t>
            </a:r>
            <a:endParaRPr/>
          </a:p>
        </p:txBody>
      </p:sp>
      <p:sp>
        <p:nvSpPr>
          <p:cNvPr id="653" name="Google Shape;653;p63"/>
          <p:cNvSpPr txBox="1"/>
          <p:nvPr/>
        </p:nvSpPr>
        <p:spPr>
          <a:xfrm>
            <a:off x="705000" y="4584942"/>
            <a:ext cx="783019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100" u="none" cap="none" strike="noStrike">
                <a:solidFill>
                  <a:schemeClr val="lt1"/>
                </a:solidFill>
                <a:latin typeface="Arial"/>
                <a:ea typeface="Arial"/>
                <a:cs typeface="Arial"/>
                <a:sym typeface="Arial"/>
              </a:rPr>
              <a:t>Part 3 : Comparing your two SDLC processes, write down three small experiments/ideas that you could try out as a team to help nudge you towards whole team ownership of quality.</a:t>
            </a:r>
            <a:endParaRPr b="0" i="0" sz="11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ph type="title"/>
          </p:nvPr>
        </p:nvSpPr>
        <p:spPr>
          <a:xfrm>
            <a:off x="705000" y="1916700"/>
            <a:ext cx="8520600" cy="993300"/>
          </a:xfrm>
          <a:prstGeom prst="rect">
            <a:avLst/>
          </a:prstGeom>
        </p:spPr>
        <p:txBody>
          <a:bodyPr anchorCtr="0" anchor="b" bIns="91400" lIns="91400" spcFirstLastPara="1" rIns="91400" wrap="square" tIns="91400">
            <a:noAutofit/>
          </a:bodyPr>
          <a:lstStyle/>
          <a:p>
            <a:pPr indent="0" lvl="0" marL="0" rtl="0" algn="l">
              <a:spcBef>
                <a:spcPts val="0"/>
              </a:spcBef>
              <a:spcAft>
                <a:spcPts val="0"/>
              </a:spcAft>
              <a:buNone/>
            </a:pPr>
            <a:r>
              <a:rPr lang="en-IN">
                <a:solidFill>
                  <a:schemeClr val="lt1"/>
                </a:solidFill>
              </a:rPr>
              <a:t>Software Testing Tools and Techniques</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5"/>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Georgia"/>
              <a:buNone/>
            </a:pPr>
            <a:r>
              <a:rPr lang="en-IN"/>
              <a:t>Manual Testing</a:t>
            </a:r>
            <a:endParaRPr/>
          </a:p>
        </p:txBody>
      </p:sp>
      <p:sp>
        <p:nvSpPr>
          <p:cNvPr id="664" name="Google Shape;664;p65"/>
          <p:cNvSpPr txBox="1"/>
          <p:nvPr>
            <p:ph idx="1" type="subTitle"/>
          </p:nvPr>
        </p:nvSpPr>
        <p:spPr>
          <a:xfrm>
            <a:off x="613700" y="1143000"/>
            <a:ext cx="7625100" cy="30585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 manual testing , testers manually execute test cases without using any automation tools.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requires a tester to play the role of an end user.</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 Any new application must be manually tested before its testing can be automated.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requires more effort, but is necessary to check automation feasibility.</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does not require knowledge of any testing tool.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One key software testing principle is </a:t>
            </a:r>
            <a:r>
              <a:rPr b="1" i="1" lang="en-IN" sz="1200">
                <a:solidFill>
                  <a:srgbClr val="000000"/>
                </a:solidFill>
                <a:latin typeface="Montserrat"/>
                <a:ea typeface="Montserrat"/>
                <a:cs typeface="Montserrat"/>
                <a:sym typeface="Montserrat"/>
              </a:rPr>
              <a:t>100% Automation is not possible</a:t>
            </a:r>
            <a:r>
              <a:rPr lang="en-IN" sz="1200">
                <a:solidFill>
                  <a:srgbClr val="000000"/>
                </a:solidFill>
                <a:latin typeface="Montserrat"/>
                <a:ea typeface="Montserrat"/>
                <a:cs typeface="Montserrat"/>
                <a:sym typeface="Montserrat"/>
              </a:rPr>
              <a:t> making manual testing imperative and important. </a:t>
            </a:r>
            <a:endParaRPr sz="1200">
              <a:solidFill>
                <a:srgbClr val="000000"/>
              </a:solidFill>
              <a:latin typeface="Montserrat"/>
              <a:ea typeface="Montserrat"/>
              <a:cs typeface="Montserrat"/>
              <a:sym typeface="Montserrat"/>
            </a:endParaRPr>
          </a:p>
          <a:p>
            <a:pPr indent="-129032" lvl="0" marL="365760" rtl="0" algn="l">
              <a:spcBef>
                <a:spcPts val="1000"/>
              </a:spcBef>
              <a:spcAft>
                <a:spcPts val="0"/>
              </a:spcAft>
              <a:buSzPts val="2000"/>
              <a:buNone/>
            </a:pPr>
            <a:r>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Georgia"/>
              <a:buNone/>
            </a:pPr>
            <a:r>
              <a:rPr lang="en-IN"/>
              <a:t>Advantages of Manual Testing</a:t>
            </a:r>
            <a:endParaRPr/>
          </a:p>
        </p:txBody>
      </p:sp>
      <p:sp>
        <p:nvSpPr>
          <p:cNvPr id="671" name="Google Shape;671;p66"/>
          <p:cNvSpPr txBox="1"/>
          <p:nvPr>
            <p:ph idx="1" type="subTitle"/>
          </p:nvPr>
        </p:nvSpPr>
        <p:spPr>
          <a:xfrm>
            <a:off x="613700" y="1162700"/>
            <a:ext cx="7625100" cy="30387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is preferable for products with short life cycles.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is preferable for products that have GUIs that constantly change.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requires less time and expense to begin productive manual testing.</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Automation can not replace human intuition, inference, and inductive reasoning- </a:t>
            </a:r>
            <a:r>
              <a:rPr i="1" lang="en-IN" sz="1200">
                <a:solidFill>
                  <a:srgbClr val="000000"/>
                </a:solidFill>
                <a:latin typeface="Montserrat"/>
                <a:ea typeface="Montserrat"/>
                <a:cs typeface="Montserrat"/>
                <a:sym typeface="Montserrat"/>
              </a:rPr>
              <a:t>yet</a:t>
            </a:r>
            <a:r>
              <a:rPr lang="en-IN" sz="1200">
                <a:solidFill>
                  <a:srgbClr val="000000"/>
                </a:solidFill>
                <a:latin typeface="Montserrat"/>
                <a:ea typeface="Montserrat"/>
                <a:cs typeface="Montserrat"/>
                <a:sym typeface="Montserrat"/>
              </a:rPr>
              <a:t>.</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Automation can not change course in the middle of a test run to examine something that had not been previously considered.</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1000"/>
              </a:spcAft>
              <a:buClr>
                <a:srgbClr val="000000"/>
              </a:buClr>
              <a:buSzPts val="1200"/>
              <a:buFont typeface="Montserrat"/>
              <a:buChar char="●"/>
            </a:pPr>
            <a:r>
              <a:rPr lang="en-IN" sz="1200">
                <a:solidFill>
                  <a:srgbClr val="000000"/>
                </a:solidFill>
                <a:latin typeface="Montserrat"/>
                <a:ea typeface="Montserrat"/>
                <a:cs typeface="Montserrat"/>
                <a:sym typeface="Montserrat"/>
              </a:rPr>
              <a:t>Automation tests are more easily fooled than human testers - </a:t>
            </a:r>
            <a:r>
              <a:rPr i="1" lang="en-IN" sz="1200">
                <a:solidFill>
                  <a:srgbClr val="000000"/>
                </a:solidFill>
                <a:latin typeface="Montserrat"/>
                <a:ea typeface="Montserrat"/>
                <a:cs typeface="Montserrat"/>
                <a:sym typeface="Montserrat"/>
              </a:rPr>
              <a:t>yet</a:t>
            </a:r>
            <a:r>
              <a:rPr lang="en-IN" sz="1200">
                <a:solidFill>
                  <a:srgbClr val="000000"/>
                </a:solidFill>
                <a:latin typeface="Montserrat"/>
                <a:ea typeface="Montserrat"/>
                <a:cs typeface="Montserrat"/>
                <a:sym typeface="Montserrat"/>
              </a:rPr>
              <a:t>.</a:t>
            </a:r>
            <a:endParaRPr sz="1200">
              <a:solidFill>
                <a:srgbClr val="000000"/>
              </a:solidFill>
              <a:latin typeface="Montserrat"/>
              <a:ea typeface="Montserrat"/>
              <a:cs typeface="Montserrat"/>
              <a:sym typeface="Montserrat"/>
            </a:endParaRPr>
          </a:p>
        </p:txBody>
      </p:sp>
      <p:sp>
        <p:nvSpPr>
          <p:cNvPr id="672" name="Google Shape;672;p66"/>
          <p:cNvSpPr/>
          <p:nvPr/>
        </p:nvSpPr>
        <p:spPr>
          <a:xfrm>
            <a:off x="2722776" y="2433251"/>
            <a:ext cx="240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Georgia"/>
                <a:ea typeface="Georgia"/>
                <a:cs typeface="Georgia"/>
                <a:sym typeface="Georgia"/>
              </a:rPr>
              <a:t> </a:t>
            </a:r>
            <a:endParaRPr sz="1800">
              <a:solidFill>
                <a:schemeClr val="dk1"/>
              </a:solidFill>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7"/>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Limitations</a:t>
            </a:r>
            <a:r>
              <a:rPr b="1" lang="en-IN"/>
              <a:t> of </a:t>
            </a:r>
            <a:r>
              <a:rPr lang="en-IN"/>
              <a:t>M</a:t>
            </a:r>
            <a:r>
              <a:rPr b="1" lang="en-IN"/>
              <a:t>anual </a:t>
            </a:r>
            <a:r>
              <a:rPr lang="en-IN"/>
              <a:t>T</a:t>
            </a:r>
            <a:r>
              <a:rPr b="1" lang="en-IN"/>
              <a:t>esting</a:t>
            </a:r>
            <a:endParaRPr/>
          </a:p>
        </p:txBody>
      </p:sp>
      <p:sp>
        <p:nvSpPr>
          <p:cNvPr id="678" name="Google Shape;678;p67"/>
          <p:cNvSpPr txBox="1"/>
          <p:nvPr>
            <p:ph idx="1" type="subTitle"/>
          </p:nvPr>
        </p:nvSpPr>
        <p:spPr>
          <a:xfrm>
            <a:off x="613700" y="1156150"/>
            <a:ext cx="7625100" cy="30453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Requires more time or more resources, sometimes both - especially for long running projects.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Performance testing is impractical with manual testing.</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Less Accurate.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Executing same tests again and again is time consuming and tedious.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Not Suitable for Large scale projects and time critical projects.</a:t>
            </a:r>
            <a:endParaRPr sz="1200">
              <a:solidFill>
                <a:srgbClr val="000000"/>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Batch Testing is not possible as for every test execution human user interaction is mandatory.</a:t>
            </a:r>
            <a:endParaRPr sz="1200">
              <a:solidFill>
                <a:srgbClr val="000000"/>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Scope of manual test cases is very limited.</a:t>
            </a:r>
            <a:endParaRPr sz="1200">
              <a:solidFill>
                <a:srgbClr val="000000"/>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Comparing large amounts of data is impractical.</a:t>
            </a:r>
            <a:endParaRPr sz="1200">
              <a:solidFill>
                <a:srgbClr val="000000"/>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Checking relevance of search of operation is difficult.</a:t>
            </a:r>
            <a:endParaRPr sz="1200">
              <a:solidFill>
                <a:srgbClr val="000000"/>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Processing change requests during software maintenance takes more time.</a:t>
            </a:r>
            <a:endParaRPr sz="1200">
              <a:solidFill>
                <a:srgbClr val="000000"/>
              </a:solidFill>
              <a:latin typeface="Montserrat"/>
              <a:ea typeface="Montserrat"/>
              <a:cs typeface="Montserrat"/>
              <a:sym typeface="Montserrat"/>
            </a:endParaRPr>
          </a:p>
          <a:p>
            <a:pPr indent="-514350" lvl="0" marL="624078" rtl="0" algn="l">
              <a:lnSpc>
                <a:spcPct val="200000"/>
              </a:lnSpc>
              <a:spcBef>
                <a:spcPts val="1000"/>
              </a:spcBef>
              <a:spcAft>
                <a:spcPts val="0"/>
              </a:spcAft>
              <a:buSzPts val="2000"/>
              <a:buNone/>
            </a:pPr>
            <a:br>
              <a:rPr lang="en-IN" sz="2000" u="sng"/>
            </a:b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Trebuchet MS"/>
              <a:buNone/>
            </a:pPr>
            <a:r>
              <a:rPr lang="en-IN"/>
              <a:t>Why Automated Testing?</a:t>
            </a:r>
            <a:endParaRPr/>
          </a:p>
        </p:txBody>
      </p:sp>
      <p:sp>
        <p:nvSpPr>
          <p:cNvPr id="684" name="Google Shape;684;p68"/>
          <p:cNvSpPr txBox="1"/>
          <p:nvPr>
            <p:ph idx="1" type="subTitle"/>
          </p:nvPr>
        </p:nvSpPr>
        <p:spPr>
          <a:xfrm>
            <a:off x="613700" y="1028375"/>
            <a:ext cx="7625100" cy="3173100"/>
          </a:xfrm>
          <a:prstGeom prst="rect">
            <a:avLst/>
          </a:prstGeom>
          <a:noFill/>
          <a:ln>
            <a:noFill/>
          </a:ln>
        </p:spPr>
        <p:txBody>
          <a:bodyPr anchorCtr="0" anchor="t" bIns="45700" lIns="91425" spcFirstLastPara="1" rIns="91425" wrap="square" tIns="45700">
            <a:normAutofit/>
          </a:bodyPr>
          <a:lstStyle/>
          <a:p>
            <a:pPr indent="-256032" lvl="0" marL="365760" rtl="0" algn="l">
              <a:spcBef>
                <a:spcPts val="0"/>
              </a:spcBef>
              <a:spcAft>
                <a:spcPts val="0"/>
              </a:spcAft>
              <a:buSzPts val="2800"/>
              <a:buNone/>
            </a:pPr>
            <a:r>
              <a:rPr lang="en-IN"/>
              <a:t> </a:t>
            </a:r>
            <a:endParaRPr/>
          </a:p>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Challenging to test multilingual sites/interfaces manually.</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Does not require human intervention.</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Increases  speed of test execution.</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Increase test coverage exponentially.</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100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can become boring for testers and hence is error prone.</a:t>
            </a:r>
            <a:endParaRPr sz="1200">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9"/>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55000"/>
              <a:buFont typeface="Trebuchet MS"/>
              <a:buNone/>
            </a:pPr>
            <a:r>
              <a:rPr lang="en-IN"/>
              <a:t>Automation Testing vs. Manual Testing</a:t>
            </a:r>
            <a:endParaRPr/>
          </a:p>
        </p:txBody>
      </p:sp>
      <p:graphicFrame>
        <p:nvGraphicFramePr>
          <p:cNvPr id="690" name="Google Shape;690;p69"/>
          <p:cNvGraphicFramePr/>
          <p:nvPr/>
        </p:nvGraphicFramePr>
        <p:xfrm>
          <a:off x="613700" y="1200151"/>
          <a:ext cx="3000000" cy="3000000"/>
        </p:xfrm>
        <a:graphic>
          <a:graphicData uri="http://schemas.openxmlformats.org/drawingml/2006/table">
            <a:tbl>
              <a:tblPr bandRow="1" firstRow="1">
                <a:noFill/>
                <a:tableStyleId>{4B9680E1-7209-4269-A982-BC53EC76F84D}</a:tableStyleId>
              </a:tblPr>
              <a:tblGrid>
                <a:gridCol w="4036550"/>
                <a:gridCol w="4036550"/>
              </a:tblGrid>
              <a:tr h="333725">
                <a:tc>
                  <a:txBody>
                    <a:bodyPr/>
                    <a:lstStyle/>
                    <a:p>
                      <a:pPr indent="0" lvl="0" marL="0" marR="0" rtl="0" algn="l">
                        <a:lnSpc>
                          <a:spcPct val="115000"/>
                        </a:lnSpc>
                        <a:spcBef>
                          <a:spcPts val="0"/>
                        </a:spcBef>
                        <a:spcAft>
                          <a:spcPts val="0"/>
                        </a:spcAft>
                        <a:buNone/>
                      </a:pPr>
                      <a:r>
                        <a:rPr lang="en-IN" sz="1200" u="none" cap="none" strike="noStrike">
                          <a:solidFill>
                            <a:schemeClr val="lt1"/>
                          </a:solidFill>
                          <a:latin typeface="Montserrat"/>
                          <a:ea typeface="Montserrat"/>
                          <a:cs typeface="Montserrat"/>
                          <a:sym typeface="Montserrat"/>
                        </a:rPr>
                        <a:t>Automation Testing</a:t>
                      </a:r>
                      <a:endParaRPr sz="1200">
                        <a:latin typeface="Montserrat"/>
                        <a:ea typeface="Montserrat"/>
                        <a:cs typeface="Montserrat"/>
                        <a:sym typeface="Montserrat"/>
                      </a:endParaRPr>
                    </a:p>
                  </a:txBody>
                  <a:tcPr marT="34300" marB="34300" marR="91450" marL="91450">
                    <a:solidFill>
                      <a:srgbClr val="666666"/>
                    </a:solidFill>
                  </a:tcPr>
                </a:tc>
                <a:tc>
                  <a:txBody>
                    <a:bodyPr/>
                    <a:lstStyle/>
                    <a:p>
                      <a:pPr indent="0" lvl="0" marL="0" marR="0" rtl="0" algn="l">
                        <a:lnSpc>
                          <a:spcPct val="115000"/>
                        </a:lnSpc>
                        <a:spcBef>
                          <a:spcPts val="0"/>
                        </a:spcBef>
                        <a:spcAft>
                          <a:spcPts val="0"/>
                        </a:spcAft>
                        <a:buNone/>
                      </a:pPr>
                      <a:r>
                        <a:rPr lang="en-IN" sz="1200">
                          <a:solidFill>
                            <a:schemeClr val="lt1"/>
                          </a:solidFill>
                          <a:latin typeface="Montserrat"/>
                          <a:ea typeface="Montserrat"/>
                          <a:cs typeface="Montserrat"/>
                          <a:sym typeface="Montserrat"/>
                        </a:rPr>
                        <a:t>Manual Testing</a:t>
                      </a:r>
                      <a:endParaRPr sz="1200">
                        <a:latin typeface="Montserrat"/>
                        <a:ea typeface="Montserrat"/>
                        <a:cs typeface="Montserrat"/>
                        <a:sym typeface="Montserrat"/>
                      </a:endParaRPr>
                    </a:p>
                  </a:txBody>
                  <a:tcPr marT="34300" marB="34300" marR="91450" marL="91450">
                    <a:solidFill>
                      <a:srgbClr val="666666"/>
                    </a:solidFill>
                  </a:tcPr>
                </a:tc>
              </a:tr>
              <a:tr h="467225">
                <a:tc>
                  <a:txBody>
                    <a:bodyPr/>
                    <a:lstStyle/>
                    <a:p>
                      <a:pPr indent="0" lvl="0" marL="0" marR="0" rtl="0" algn="l">
                        <a:lnSpc>
                          <a:spcPct val="115000"/>
                        </a:lnSpc>
                        <a:spcBef>
                          <a:spcPts val="0"/>
                        </a:spcBef>
                        <a:spcAft>
                          <a:spcPts val="0"/>
                        </a:spcAft>
                        <a:buNone/>
                      </a:pPr>
                      <a:r>
                        <a:rPr lang="en-IN" sz="1200">
                          <a:solidFill>
                            <a:schemeClr val="dk1"/>
                          </a:solidFill>
                          <a:latin typeface="Montserrat"/>
                          <a:ea typeface="Montserrat"/>
                          <a:cs typeface="Montserrat"/>
                          <a:sym typeface="Montserrat"/>
                        </a:rPr>
                        <a:t>Perform </a:t>
                      </a:r>
                      <a:r>
                        <a:rPr b="1" lang="en-IN" sz="1200">
                          <a:solidFill>
                            <a:schemeClr val="dk1"/>
                          </a:solidFill>
                          <a:latin typeface="Montserrat"/>
                          <a:ea typeface="Montserrat"/>
                          <a:cs typeface="Montserrat"/>
                          <a:sym typeface="Montserrat"/>
                        </a:rPr>
                        <a:t>same operation </a:t>
                      </a:r>
                      <a:r>
                        <a:rPr lang="en-IN" sz="1200">
                          <a:solidFill>
                            <a:schemeClr val="dk1"/>
                          </a:solidFill>
                          <a:latin typeface="Montserrat"/>
                          <a:ea typeface="Montserrat"/>
                          <a:cs typeface="Montserrat"/>
                          <a:sym typeface="Montserrat"/>
                        </a:rPr>
                        <a:t>each time</a:t>
                      </a:r>
                      <a:endParaRPr sz="1200">
                        <a:latin typeface="Montserrat"/>
                        <a:ea typeface="Montserrat"/>
                        <a:cs typeface="Montserrat"/>
                        <a:sym typeface="Montserrat"/>
                      </a:endParaRPr>
                    </a:p>
                  </a:txBody>
                  <a:tcPr marT="34300" marB="34300" marR="91450" marL="91450">
                    <a:solidFill>
                      <a:srgbClr val="EFEFEF"/>
                    </a:solidFill>
                  </a:tcPr>
                </a:tc>
                <a:tc>
                  <a:txBody>
                    <a:bodyPr/>
                    <a:lstStyle/>
                    <a:p>
                      <a:pPr indent="0" lvl="0" marL="0" marR="0" rtl="0" algn="l">
                        <a:lnSpc>
                          <a:spcPct val="115000"/>
                        </a:lnSpc>
                        <a:spcBef>
                          <a:spcPts val="0"/>
                        </a:spcBef>
                        <a:spcAft>
                          <a:spcPts val="0"/>
                        </a:spcAft>
                        <a:buClr>
                          <a:schemeClr val="dk1"/>
                        </a:buClr>
                        <a:buSzPts val="1400"/>
                        <a:buFont typeface="Georgia"/>
                        <a:buNone/>
                      </a:pPr>
                      <a:r>
                        <a:rPr lang="en-IN" sz="1200">
                          <a:solidFill>
                            <a:schemeClr val="dk1"/>
                          </a:solidFill>
                          <a:latin typeface="Montserrat"/>
                          <a:ea typeface="Montserrat"/>
                          <a:cs typeface="Montserrat"/>
                          <a:sym typeface="Montserrat"/>
                        </a:rPr>
                        <a:t>Test execution is </a:t>
                      </a:r>
                      <a:r>
                        <a:rPr b="1" lang="en-IN" sz="1200">
                          <a:solidFill>
                            <a:schemeClr val="dk1"/>
                          </a:solidFill>
                          <a:latin typeface="Montserrat"/>
                          <a:ea typeface="Montserrat"/>
                          <a:cs typeface="Montserrat"/>
                          <a:sym typeface="Montserrat"/>
                        </a:rPr>
                        <a:t>not accurate all the time</a:t>
                      </a:r>
                      <a:r>
                        <a:rPr b="1" lang="en-IN" sz="1200">
                          <a:latin typeface="Montserrat"/>
                          <a:ea typeface="Montserrat"/>
                          <a:cs typeface="Montserrat"/>
                          <a:sym typeface="Montserrat"/>
                        </a:rPr>
                        <a:t>,</a:t>
                      </a:r>
                      <a:r>
                        <a:rPr lang="en-IN" sz="1200">
                          <a:solidFill>
                            <a:schemeClr val="dk1"/>
                          </a:solidFill>
                          <a:latin typeface="Montserrat"/>
                          <a:ea typeface="Montserrat"/>
                          <a:cs typeface="Montserrat"/>
                          <a:sym typeface="Montserrat"/>
                        </a:rPr>
                        <a:t> </a:t>
                      </a:r>
                      <a:r>
                        <a:rPr lang="en-IN" sz="1200">
                          <a:latin typeface="Montserrat"/>
                          <a:ea typeface="Montserrat"/>
                          <a:cs typeface="Montserrat"/>
                          <a:sym typeface="Montserrat"/>
                        </a:rPr>
                        <a:t>h</a:t>
                      </a:r>
                      <a:r>
                        <a:rPr lang="en-IN" sz="1200">
                          <a:solidFill>
                            <a:schemeClr val="dk1"/>
                          </a:solidFill>
                          <a:latin typeface="Montserrat"/>
                          <a:ea typeface="Montserrat"/>
                          <a:cs typeface="Montserrat"/>
                          <a:sym typeface="Montserrat"/>
                        </a:rPr>
                        <a:t>ence not reliable</a:t>
                      </a:r>
                      <a:endParaRPr sz="1200">
                        <a:latin typeface="Montserrat"/>
                        <a:ea typeface="Montserrat"/>
                        <a:cs typeface="Montserrat"/>
                        <a:sym typeface="Montserrat"/>
                      </a:endParaRPr>
                    </a:p>
                  </a:txBody>
                  <a:tcPr marT="34300" marB="34300" marR="91450" marL="91450">
                    <a:solidFill>
                      <a:srgbClr val="EFEFEF"/>
                    </a:solidFill>
                  </a:tcPr>
                </a:tc>
              </a:tr>
              <a:tr h="467225">
                <a:tc>
                  <a:txBody>
                    <a:bodyPr/>
                    <a:lstStyle/>
                    <a:p>
                      <a:pPr indent="0" lvl="0" marL="0" marR="0" rtl="0" algn="l">
                        <a:lnSpc>
                          <a:spcPct val="115000"/>
                        </a:lnSpc>
                        <a:spcBef>
                          <a:spcPts val="0"/>
                        </a:spcBef>
                        <a:spcAft>
                          <a:spcPts val="0"/>
                        </a:spcAft>
                        <a:buNone/>
                      </a:pPr>
                      <a:r>
                        <a:rPr lang="en-IN" sz="1200">
                          <a:solidFill>
                            <a:schemeClr val="dk1"/>
                          </a:solidFill>
                          <a:latin typeface="Montserrat"/>
                          <a:ea typeface="Montserrat"/>
                          <a:cs typeface="Montserrat"/>
                          <a:sym typeface="Montserrat"/>
                        </a:rPr>
                        <a:t>Useful to execute </a:t>
                      </a:r>
                      <a:r>
                        <a:rPr lang="en-IN" sz="1200">
                          <a:latin typeface="Montserrat"/>
                          <a:ea typeface="Montserrat"/>
                          <a:cs typeface="Montserrat"/>
                          <a:sym typeface="Montserrat"/>
                        </a:rPr>
                        <a:t>a</a:t>
                      </a:r>
                      <a:r>
                        <a:rPr lang="en-IN" sz="1200">
                          <a:solidFill>
                            <a:schemeClr val="dk1"/>
                          </a:solidFill>
                          <a:latin typeface="Montserrat"/>
                          <a:ea typeface="Montserrat"/>
                          <a:cs typeface="Montserrat"/>
                          <a:sym typeface="Montserrat"/>
                        </a:rPr>
                        <a:t> set of test cases </a:t>
                      </a:r>
                      <a:r>
                        <a:rPr b="1" lang="en-IN" sz="1200">
                          <a:solidFill>
                            <a:schemeClr val="dk1"/>
                          </a:solidFill>
                          <a:latin typeface="Montserrat"/>
                          <a:ea typeface="Montserrat"/>
                          <a:cs typeface="Montserrat"/>
                          <a:sym typeface="Montserrat"/>
                        </a:rPr>
                        <a:t>frequently</a:t>
                      </a:r>
                      <a:endParaRPr b="1" sz="1200">
                        <a:latin typeface="Montserrat"/>
                        <a:ea typeface="Montserrat"/>
                        <a:cs typeface="Montserrat"/>
                        <a:sym typeface="Montserrat"/>
                      </a:endParaRPr>
                    </a:p>
                  </a:txBody>
                  <a:tcPr marT="34300" marB="34300" marR="91450" marL="91450">
                    <a:solidFill>
                      <a:schemeClr val="lt1"/>
                    </a:solidFill>
                  </a:tcPr>
                </a:tc>
                <a:tc>
                  <a:txBody>
                    <a:bodyPr/>
                    <a:lstStyle/>
                    <a:p>
                      <a:pPr indent="0" lvl="0" marL="0" marR="0" rtl="0" algn="l">
                        <a:lnSpc>
                          <a:spcPct val="115000"/>
                        </a:lnSpc>
                        <a:spcBef>
                          <a:spcPts val="0"/>
                        </a:spcBef>
                        <a:spcAft>
                          <a:spcPts val="0"/>
                        </a:spcAft>
                        <a:buClr>
                          <a:schemeClr val="dk1"/>
                        </a:buClr>
                        <a:buSzPts val="1400"/>
                        <a:buFont typeface="Georgia"/>
                        <a:buNone/>
                      </a:pPr>
                      <a:r>
                        <a:rPr lang="en-IN" sz="1200">
                          <a:solidFill>
                            <a:schemeClr val="dk1"/>
                          </a:solidFill>
                          <a:latin typeface="Montserrat"/>
                          <a:ea typeface="Montserrat"/>
                          <a:cs typeface="Montserrat"/>
                          <a:sym typeface="Montserrat"/>
                        </a:rPr>
                        <a:t>Useful when the test case only needs to run </a:t>
                      </a:r>
                      <a:r>
                        <a:rPr b="1" lang="en-IN" sz="1200">
                          <a:solidFill>
                            <a:schemeClr val="dk1"/>
                          </a:solidFill>
                          <a:latin typeface="Montserrat"/>
                          <a:ea typeface="Montserrat"/>
                          <a:cs typeface="Montserrat"/>
                          <a:sym typeface="Montserrat"/>
                        </a:rPr>
                        <a:t>once or twice</a:t>
                      </a:r>
                      <a:endParaRPr sz="1200">
                        <a:latin typeface="Montserrat"/>
                        <a:ea typeface="Montserrat"/>
                        <a:cs typeface="Montserrat"/>
                        <a:sym typeface="Montserrat"/>
                      </a:endParaRPr>
                    </a:p>
                  </a:txBody>
                  <a:tcPr marT="34300" marB="34300" marR="91450" marL="91450">
                    <a:solidFill>
                      <a:schemeClr val="lt1"/>
                    </a:solidFill>
                  </a:tcPr>
                </a:tc>
              </a:tr>
              <a:tr h="467225">
                <a:tc>
                  <a:txBody>
                    <a:bodyPr/>
                    <a:lstStyle/>
                    <a:p>
                      <a:pPr indent="0" lvl="0" marL="0" marR="0" rtl="0" algn="l">
                        <a:lnSpc>
                          <a:spcPct val="115000"/>
                        </a:lnSpc>
                        <a:spcBef>
                          <a:spcPts val="0"/>
                        </a:spcBef>
                        <a:spcAft>
                          <a:spcPts val="0"/>
                        </a:spcAft>
                        <a:buNone/>
                      </a:pPr>
                      <a:r>
                        <a:rPr b="1" lang="en-IN" sz="1200">
                          <a:solidFill>
                            <a:schemeClr val="dk1"/>
                          </a:solidFill>
                          <a:latin typeface="Montserrat"/>
                          <a:ea typeface="Montserrat"/>
                          <a:cs typeface="Montserrat"/>
                          <a:sym typeface="Montserrat"/>
                        </a:rPr>
                        <a:t>Fewer</a:t>
                      </a:r>
                      <a:r>
                        <a:rPr b="1" lang="en-IN" sz="1200">
                          <a:latin typeface="Montserrat"/>
                          <a:ea typeface="Montserrat"/>
                          <a:cs typeface="Montserrat"/>
                          <a:sym typeface="Montserrat"/>
                        </a:rPr>
                        <a:t> </a:t>
                      </a:r>
                      <a:r>
                        <a:rPr b="1" lang="en-IN" sz="1200">
                          <a:solidFill>
                            <a:schemeClr val="dk1"/>
                          </a:solidFill>
                          <a:latin typeface="Montserrat"/>
                          <a:ea typeface="Montserrat"/>
                          <a:cs typeface="Montserrat"/>
                          <a:sym typeface="Montserrat"/>
                        </a:rPr>
                        <a:t>testers </a:t>
                      </a:r>
                      <a:r>
                        <a:rPr lang="en-IN" sz="1200">
                          <a:solidFill>
                            <a:schemeClr val="dk1"/>
                          </a:solidFill>
                          <a:latin typeface="Montserrat"/>
                          <a:ea typeface="Montserrat"/>
                          <a:cs typeface="Montserrat"/>
                          <a:sym typeface="Montserrat"/>
                        </a:rPr>
                        <a:t>required to </a:t>
                      </a:r>
                      <a:r>
                        <a:rPr lang="en-IN" sz="1200">
                          <a:latin typeface="Montserrat"/>
                          <a:ea typeface="Montserrat"/>
                          <a:cs typeface="Montserrat"/>
                          <a:sym typeface="Montserrat"/>
                        </a:rPr>
                        <a:t>run</a:t>
                      </a:r>
                      <a:r>
                        <a:rPr lang="en-IN" sz="1200">
                          <a:solidFill>
                            <a:schemeClr val="dk1"/>
                          </a:solidFill>
                          <a:latin typeface="Montserrat"/>
                          <a:ea typeface="Montserrat"/>
                          <a:cs typeface="Montserrat"/>
                          <a:sym typeface="Montserrat"/>
                        </a:rPr>
                        <a:t> test cases</a:t>
                      </a:r>
                      <a:endParaRPr sz="1200">
                        <a:latin typeface="Montserrat"/>
                        <a:ea typeface="Montserrat"/>
                        <a:cs typeface="Montserrat"/>
                        <a:sym typeface="Montserrat"/>
                      </a:endParaRPr>
                    </a:p>
                  </a:txBody>
                  <a:tcPr marT="34300" marB="34300" marR="91450" marL="91450">
                    <a:solidFill>
                      <a:srgbClr val="EFEFEF"/>
                    </a:solidFill>
                  </a:tcPr>
                </a:tc>
                <a:tc>
                  <a:txBody>
                    <a:bodyPr/>
                    <a:lstStyle/>
                    <a:p>
                      <a:pPr indent="0" lvl="0" marL="0" marR="0" rtl="0" algn="l">
                        <a:lnSpc>
                          <a:spcPct val="115000"/>
                        </a:lnSpc>
                        <a:spcBef>
                          <a:spcPts val="0"/>
                        </a:spcBef>
                        <a:spcAft>
                          <a:spcPts val="0"/>
                        </a:spcAft>
                        <a:buClr>
                          <a:srgbClr val="000000"/>
                        </a:buClr>
                        <a:buFont typeface="Arial"/>
                        <a:buNone/>
                      </a:pPr>
                      <a:r>
                        <a:rPr b="1" lang="en-IN" sz="1200">
                          <a:latin typeface="Montserrat"/>
                          <a:ea typeface="Montserrat"/>
                          <a:cs typeface="Montserrat"/>
                          <a:sym typeface="Montserrat"/>
                        </a:rPr>
                        <a:t>Large number </a:t>
                      </a:r>
                      <a:r>
                        <a:rPr lang="en-IN" sz="1200">
                          <a:latin typeface="Montserrat"/>
                          <a:ea typeface="Montserrat"/>
                          <a:cs typeface="Montserrat"/>
                          <a:sym typeface="Montserrat"/>
                        </a:rPr>
                        <a:t>of testers</a:t>
                      </a:r>
                      <a:r>
                        <a:rPr lang="en-IN" sz="1200">
                          <a:latin typeface="Montserrat"/>
                          <a:ea typeface="Montserrat"/>
                          <a:cs typeface="Montserrat"/>
                          <a:sym typeface="Montserrat"/>
                        </a:rPr>
                        <a:t> required</a:t>
                      </a:r>
                      <a:endParaRPr sz="1200">
                        <a:latin typeface="Montserrat"/>
                        <a:ea typeface="Montserrat"/>
                        <a:cs typeface="Montserrat"/>
                        <a:sym typeface="Montserrat"/>
                      </a:endParaRPr>
                    </a:p>
                  </a:txBody>
                  <a:tcPr marT="34300" marB="34300" marR="91450" marL="91450">
                    <a:solidFill>
                      <a:srgbClr val="EFEFEF"/>
                    </a:solidFill>
                  </a:tcPr>
                </a:tc>
              </a:tr>
              <a:tr h="378000">
                <a:tc>
                  <a:txBody>
                    <a:bodyPr/>
                    <a:lstStyle/>
                    <a:p>
                      <a:pPr indent="0" lvl="0" marL="0" marR="0" rtl="0" algn="l">
                        <a:lnSpc>
                          <a:spcPct val="115000"/>
                        </a:lnSpc>
                        <a:spcBef>
                          <a:spcPts val="0"/>
                        </a:spcBef>
                        <a:spcAft>
                          <a:spcPts val="0"/>
                        </a:spcAft>
                        <a:buNone/>
                      </a:pPr>
                      <a:r>
                        <a:rPr lang="en-IN" sz="1200">
                          <a:latin typeface="Montserrat"/>
                          <a:ea typeface="Montserrat"/>
                          <a:cs typeface="Montserrat"/>
                          <a:sym typeface="Montserrat"/>
                        </a:rPr>
                        <a:t>Platform </a:t>
                      </a:r>
                      <a:r>
                        <a:rPr b="1" lang="en-IN" sz="1200">
                          <a:latin typeface="Montserrat"/>
                          <a:ea typeface="Montserrat"/>
                          <a:cs typeface="Montserrat"/>
                          <a:sym typeface="Montserrat"/>
                        </a:rPr>
                        <a:t>independent</a:t>
                      </a:r>
                      <a:endParaRPr b="1" sz="1200">
                        <a:latin typeface="Montserrat"/>
                        <a:ea typeface="Montserrat"/>
                        <a:cs typeface="Montserrat"/>
                        <a:sym typeface="Montserrat"/>
                      </a:endParaRPr>
                    </a:p>
                  </a:txBody>
                  <a:tcPr marT="34300" marB="34300" marR="91450" marL="91450">
                    <a:solidFill>
                      <a:schemeClr val="lt1"/>
                    </a:solidFill>
                  </a:tcPr>
                </a:tc>
                <a:tc>
                  <a:txBody>
                    <a:bodyPr/>
                    <a:lstStyle/>
                    <a:p>
                      <a:pPr indent="0" lvl="0" marL="0" marR="0" rtl="0" algn="l">
                        <a:lnSpc>
                          <a:spcPct val="115000"/>
                        </a:lnSpc>
                        <a:spcBef>
                          <a:spcPts val="0"/>
                        </a:spcBef>
                        <a:spcAft>
                          <a:spcPts val="0"/>
                        </a:spcAft>
                        <a:buNone/>
                      </a:pPr>
                      <a:r>
                        <a:rPr lang="en-IN" sz="1200">
                          <a:latin typeface="Montserrat"/>
                          <a:ea typeface="Montserrat"/>
                          <a:cs typeface="Montserrat"/>
                          <a:sym typeface="Montserrat"/>
                        </a:rPr>
                        <a:t>Platform </a:t>
                      </a:r>
                      <a:r>
                        <a:rPr b="1" lang="en-IN" sz="1200">
                          <a:latin typeface="Montserrat"/>
                          <a:ea typeface="Montserrat"/>
                          <a:cs typeface="Montserrat"/>
                          <a:sym typeface="Montserrat"/>
                        </a:rPr>
                        <a:t>dependent</a:t>
                      </a:r>
                      <a:endParaRPr b="1" sz="1200">
                        <a:latin typeface="Montserrat"/>
                        <a:ea typeface="Montserrat"/>
                        <a:cs typeface="Montserrat"/>
                        <a:sym typeface="Montserrat"/>
                      </a:endParaRPr>
                    </a:p>
                  </a:txBody>
                  <a:tcPr marT="34300" marB="34300" marR="91450" marL="91450">
                    <a:solidFill>
                      <a:schemeClr val="lt1"/>
                    </a:solidFill>
                  </a:tcPr>
                </a:tc>
              </a:tr>
              <a:tr h="467225">
                <a:tc>
                  <a:txBody>
                    <a:bodyPr/>
                    <a:lstStyle/>
                    <a:p>
                      <a:pPr indent="0" lvl="0" marL="0" marR="0" rtl="0" algn="l">
                        <a:lnSpc>
                          <a:spcPct val="115000"/>
                        </a:lnSpc>
                        <a:spcBef>
                          <a:spcPts val="0"/>
                        </a:spcBef>
                        <a:spcAft>
                          <a:spcPts val="0"/>
                        </a:spcAft>
                        <a:buNone/>
                      </a:pPr>
                      <a:r>
                        <a:rPr lang="en-IN" sz="1200">
                          <a:solidFill>
                            <a:schemeClr val="dk1"/>
                          </a:solidFill>
                          <a:latin typeface="Montserrat"/>
                          <a:ea typeface="Montserrat"/>
                          <a:cs typeface="Montserrat"/>
                          <a:sym typeface="Montserrat"/>
                        </a:rPr>
                        <a:t>Testers can </a:t>
                      </a:r>
                      <a:r>
                        <a:rPr b="1" lang="en-IN" sz="1200">
                          <a:solidFill>
                            <a:schemeClr val="dk1"/>
                          </a:solidFill>
                          <a:latin typeface="Montserrat"/>
                          <a:ea typeface="Montserrat"/>
                          <a:cs typeface="Montserrat"/>
                          <a:sym typeface="Montserrat"/>
                        </a:rPr>
                        <a:t>fetch</a:t>
                      </a:r>
                      <a:r>
                        <a:rPr b="1" lang="en-IN" sz="1200">
                          <a:solidFill>
                            <a:schemeClr val="dk1"/>
                          </a:solidFill>
                          <a:latin typeface="Montserrat"/>
                          <a:ea typeface="Montserrat"/>
                          <a:cs typeface="Montserrat"/>
                          <a:sym typeface="Montserrat"/>
                        </a:rPr>
                        <a:t> </a:t>
                      </a:r>
                      <a:r>
                        <a:rPr b="1" lang="en-IN" sz="1200">
                          <a:latin typeface="Montserrat"/>
                          <a:ea typeface="Montserrat"/>
                          <a:cs typeface="Montserrat"/>
                          <a:sym typeface="Montserrat"/>
                        </a:rPr>
                        <a:t>complicated</a:t>
                      </a:r>
                      <a:r>
                        <a:rPr b="1" lang="en-IN" sz="1200">
                          <a:solidFill>
                            <a:schemeClr val="dk1"/>
                          </a:solidFill>
                          <a:latin typeface="Montserrat"/>
                          <a:ea typeface="Montserrat"/>
                          <a:cs typeface="Montserrat"/>
                          <a:sym typeface="Montserrat"/>
                        </a:rPr>
                        <a:t> information</a:t>
                      </a:r>
                      <a:r>
                        <a:rPr b="1" lang="en-IN" sz="1200">
                          <a:solidFill>
                            <a:schemeClr val="dk1"/>
                          </a:solidFill>
                          <a:latin typeface="Montserrat"/>
                          <a:ea typeface="Montserrat"/>
                          <a:cs typeface="Montserrat"/>
                          <a:sym typeface="Montserrat"/>
                        </a:rPr>
                        <a:t> </a:t>
                      </a:r>
                      <a:r>
                        <a:rPr lang="en-IN" sz="1200">
                          <a:solidFill>
                            <a:schemeClr val="dk1"/>
                          </a:solidFill>
                          <a:latin typeface="Montserrat"/>
                          <a:ea typeface="Montserrat"/>
                          <a:cs typeface="Montserrat"/>
                          <a:sym typeface="Montserrat"/>
                        </a:rPr>
                        <a:t>from code</a:t>
                      </a:r>
                      <a:endParaRPr sz="1200">
                        <a:latin typeface="Montserrat"/>
                        <a:ea typeface="Montserrat"/>
                        <a:cs typeface="Montserrat"/>
                        <a:sym typeface="Montserrat"/>
                      </a:endParaRPr>
                    </a:p>
                  </a:txBody>
                  <a:tcPr marT="34300" marB="34300" marR="91450" marL="91450">
                    <a:solidFill>
                      <a:srgbClr val="EFEFEF"/>
                    </a:solidFill>
                  </a:tcPr>
                </a:tc>
                <a:tc>
                  <a:txBody>
                    <a:bodyPr/>
                    <a:lstStyle/>
                    <a:p>
                      <a:pPr indent="0" lvl="0" marL="0" marR="0" rtl="0" algn="l">
                        <a:lnSpc>
                          <a:spcPct val="115000"/>
                        </a:lnSpc>
                        <a:spcBef>
                          <a:spcPts val="0"/>
                        </a:spcBef>
                        <a:spcAft>
                          <a:spcPts val="0"/>
                        </a:spcAft>
                        <a:buNone/>
                      </a:pPr>
                      <a:r>
                        <a:rPr lang="en-IN" sz="1200">
                          <a:solidFill>
                            <a:schemeClr val="dk1"/>
                          </a:solidFill>
                          <a:latin typeface="Montserrat"/>
                          <a:ea typeface="Montserrat"/>
                          <a:cs typeface="Montserrat"/>
                          <a:sym typeface="Montserrat"/>
                        </a:rPr>
                        <a:t>Does </a:t>
                      </a:r>
                      <a:r>
                        <a:rPr b="1" lang="en-IN" sz="1200">
                          <a:solidFill>
                            <a:schemeClr val="dk1"/>
                          </a:solidFill>
                          <a:latin typeface="Montserrat"/>
                          <a:ea typeface="Montserrat"/>
                          <a:cs typeface="Montserrat"/>
                          <a:sym typeface="Montserrat"/>
                        </a:rPr>
                        <a:t>not involve </a:t>
                      </a:r>
                      <a:r>
                        <a:rPr lang="en-IN" sz="1200">
                          <a:latin typeface="Montserrat"/>
                          <a:ea typeface="Montserrat"/>
                          <a:cs typeface="Montserrat"/>
                          <a:sym typeface="Montserrat"/>
                        </a:rPr>
                        <a:t>any</a:t>
                      </a:r>
                      <a:r>
                        <a:rPr lang="en-IN" sz="1200">
                          <a:solidFill>
                            <a:schemeClr val="dk1"/>
                          </a:solidFill>
                          <a:latin typeface="Montserrat"/>
                          <a:ea typeface="Montserrat"/>
                          <a:cs typeface="Montserrat"/>
                          <a:sym typeface="Montserrat"/>
                        </a:rPr>
                        <a:t> programming task to </a:t>
                      </a:r>
                      <a:r>
                        <a:rPr b="1" lang="en-IN" sz="1200">
                          <a:solidFill>
                            <a:schemeClr val="dk1"/>
                          </a:solidFill>
                          <a:latin typeface="Montserrat"/>
                          <a:ea typeface="Montserrat"/>
                          <a:cs typeface="Montserrat"/>
                          <a:sym typeface="Montserrat"/>
                        </a:rPr>
                        <a:t>fetch hidden </a:t>
                      </a:r>
                      <a:r>
                        <a:rPr b="1" lang="en-IN" sz="1200">
                          <a:latin typeface="Montserrat"/>
                          <a:ea typeface="Montserrat"/>
                          <a:cs typeface="Montserrat"/>
                          <a:sym typeface="Montserrat"/>
                        </a:rPr>
                        <a:t>information</a:t>
                      </a:r>
                      <a:endParaRPr sz="1200">
                        <a:latin typeface="Montserrat"/>
                        <a:ea typeface="Montserrat"/>
                        <a:cs typeface="Montserrat"/>
                        <a:sym typeface="Montserrat"/>
                      </a:endParaRPr>
                    </a:p>
                  </a:txBody>
                  <a:tcPr marT="34300" marB="34300" marR="91450" marL="91450">
                    <a:solidFill>
                      <a:srgbClr val="EFEFEF"/>
                    </a:solidFill>
                  </a:tcPr>
                </a:tc>
              </a:tr>
              <a:tr h="378000">
                <a:tc>
                  <a:txBody>
                    <a:bodyPr/>
                    <a:lstStyle/>
                    <a:p>
                      <a:pPr indent="0" lvl="0" marL="0" marR="0" rtl="0" algn="l">
                        <a:lnSpc>
                          <a:spcPct val="115000"/>
                        </a:lnSpc>
                        <a:spcBef>
                          <a:spcPts val="0"/>
                        </a:spcBef>
                        <a:spcAft>
                          <a:spcPts val="0"/>
                        </a:spcAft>
                        <a:buNone/>
                      </a:pPr>
                      <a:r>
                        <a:rPr b="1" lang="en-IN" sz="1200">
                          <a:latin typeface="Montserrat"/>
                          <a:ea typeface="Montserrat"/>
                          <a:cs typeface="Montserrat"/>
                          <a:sym typeface="Montserrat"/>
                        </a:rPr>
                        <a:t>Faster</a:t>
                      </a:r>
                      <a:endParaRPr sz="1200">
                        <a:latin typeface="Montserrat"/>
                        <a:ea typeface="Montserrat"/>
                        <a:cs typeface="Montserrat"/>
                        <a:sym typeface="Montserrat"/>
                      </a:endParaRPr>
                    </a:p>
                  </a:txBody>
                  <a:tcPr marT="34300" marB="34300" marR="91450" marL="91450">
                    <a:solidFill>
                      <a:schemeClr val="lt1"/>
                    </a:solidFill>
                  </a:tcPr>
                </a:tc>
                <a:tc>
                  <a:txBody>
                    <a:bodyPr/>
                    <a:lstStyle/>
                    <a:p>
                      <a:pPr indent="0" lvl="0" marL="0" marR="0" rtl="0" algn="l">
                        <a:lnSpc>
                          <a:spcPct val="115000"/>
                        </a:lnSpc>
                        <a:spcBef>
                          <a:spcPts val="0"/>
                        </a:spcBef>
                        <a:spcAft>
                          <a:spcPts val="0"/>
                        </a:spcAft>
                        <a:buNone/>
                      </a:pPr>
                      <a:r>
                        <a:rPr b="1" lang="en-IN" sz="1200">
                          <a:latin typeface="Montserrat"/>
                          <a:ea typeface="Montserrat"/>
                          <a:cs typeface="Montserrat"/>
                          <a:sym typeface="Montserrat"/>
                        </a:rPr>
                        <a:t>Slower</a:t>
                      </a:r>
                      <a:endParaRPr sz="1200">
                        <a:latin typeface="Montserrat"/>
                        <a:ea typeface="Montserrat"/>
                        <a:cs typeface="Montserrat"/>
                        <a:sym typeface="Montserrat"/>
                      </a:endParaRPr>
                    </a:p>
                  </a:txBody>
                  <a:tcPr marT="34300" marB="34300" marR="91450" marL="91450">
                    <a:solidFill>
                      <a:schemeClr val="lt1"/>
                    </a:solidFill>
                  </a:tcPr>
                </a:tc>
              </a:tr>
              <a:tr h="378000">
                <a:tc>
                  <a:txBody>
                    <a:bodyPr/>
                    <a:lstStyle/>
                    <a:p>
                      <a:pPr indent="0" lvl="0" marL="0" marR="0" rtl="0" algn="l">
                        <a:lnSpc>
                          <a:spcPct val="115000"/>
                        </a:lnSpc>
                        <a:spcBef>
                          <a:spcPts val="0"/>
                        </a:spcBef>
                        <a:spcAft>
                          <a:spcPts val="0"/>
                        </a:spcAft>
                        <a:buNone/>
                      </a:pPr>
                      <a:r>
                        <a:rPr lang="en-IN" sz="1200">
                          <a:latin typeface="Montserrat"/>
                          <a:ea typeface="Montserrat"/>
                          <a:cs typeface="Montserrat"/>
                          <a:sym typeface="Montserrat"/>
                        </a:rPr>
                        <a:t>Not helpful in testing UI</a:t>
                      </a:r>
                      <a:endParaRPr b="1" sz="1200">
                        <a:latin typeface="Montserrat"/>
                        <a:ea typeface="Montserrat"/>
                        <a:cs typeface="Montserrat"/>
                        <a:sym typeface="Montserrat"/>
                      </a:endParaRPr>
                    </a:p>
                  </a:txBody>
                  <a:tcPr marT="34300" marB="34300" marR="91450" marL="91450">
                    <a:solidFill>
                      <a:srgbClr val="EFEFEF"/>
                    </a:solidFill>
                  </a:tcPr>
                </a:tc>
                <a:tc>
                  <a:txBody>
                    <a:bodyPr/>
                    <a:lstStyle/>
                    <a:p>
                      <a:pPr indent="0" lvl="0" marL="0" marR="0" rtl="0" algn="l">
                        <a:lnSpc>
                          <a:spcPct val="115000"/>
                        </a:lnSpc>
                        <a:spcBef>
                          <a:spcPts val="0"/>
                        </a:spcBef>
                        <a:spcAft>
                          <a:spcPts val="0"/>
                        </a:spcAft>
                        <a:buNone/>
                      </a:pPr>
                      <a:r>
                        <a:rPr lang="en-IN" sz="1200">
                          <a:latin typeface="Montserrat"/>
                          <a:ea typeface="Montserrat"/>
                          <a:cs typeface="Montserrat"/>
                          <a:sym typeface="Montserrat"/>
                        </a:rPr>
                        <a:t>Helpful in testing UI</a:t>
                      </a:r>
                      <a:endParaRPr b="1" sz="1200">
                        <a:latin typeface="Montserrat"/>
                        <a:ea typeface="Montserrat"/>
                        <a:cs typeface="Montserrat"/>
                        <a:sym typeface="Montserrat"/>
                      </a:endParaRPr>
                    </a:p>
                  </a:txBody>
                  <a:tcPr marT="34300" marB="34300" marR="91450" marL="91450">
                    <a:solidFill>
                      <a:srgbClr val="EFEFEF"/>
                    </a:solidFill>
                  </a:tcPr>
                </a:tc>
              </a:tr>
              <a:tr h="378000">
                <a:tc>
                  <a:txBody>
                    <a:bodyPr/>
                    <a:lstStyle/>
                    <a:p>
                      <a:pPr indent="0" lvl="0" marL="0" marR="0" rtl="0" algn="l">
                        <a:lnSpc>
                          <a:spcPct val="115000"/>
                        </a:lnSpc>
                        <a:spcBef>
                          <a:spcPts val="0"/>
                        </a:spcBef>
                        <a:spcAft>
                          <a:spcPts val="0"/>
                        </a:spcAft>
                        <a:buNone/>
                      </a:pPr>
                      <a:r>
                        <a:rPr b="1" lang="en-IN" sz="1200">
                          <a:latin typeface="Montserrat"/>
                          <a:ea typeface="Montserrat"/>
                          <a:cs typeface="Montserrat"/>
                          <a:sym typeface="Montserrat"/>
                        </a:rPr>
                        <a:t>High </a:t>
                      </a:r>
                      <a:r>
                        <a:rPr lang="en-IN" sz="1200">
                          <a:latin typeface="Montserrat"/>
                          <a:ea typeface="Montserrat"/>
                          <a:cs typeface="Montserrat"/>
                          <a:sym typeface="Montserrat"/>
                        </a:rPr>
                        <a:t>cost</a:t>
                      </a:r>
                      <a:endParaRPr sz="1200">
                        <a:latin typeface="Montserrat"/>
                        <a:ea typeface="Montserrat"/>
                        <a:cs typeface="Montserrat"/>
                        <a:sym typeface="Montserrat"/>
                      </a:endParaRPr>
                    </a:p>
                  </a:txBody>
                  <a:tcPr marT="34300" marB="34300" marR="91450" marL="91450">
                    <a:solidFill>
                      <a:schemeClr val="lt1"/>
                    </a:solidFill>
                  </a:tcPr>
                </a:tc>
                <a:tc>
                  <a:txBody>
                    <a:bodyPr/>
                    <a:lstStyle/>
                    <a:p>
                      <a:pPr indent="0" lvl="0" marL="0" marR="0" rtl="0" algn="l">
                        <a:lnSpc>
                          <a:spcPct val="115000"/>
                        </a:lnSpc>
                        <a:spcBef>
                          <a:spcPts val="0"/>
                        </a:spcBef>
                        <a:spcAft>
                          <a:spcPts val="0"/>
                        </a:spcAft>
                        <a:buNone/>
                      </a:pPr>
                      <a:r>
                        <a:rPr b="1" lang="en-IN" sz="1200">
                          <a:latin typeface="Montserrat"/>
                          <a:ea typeface="Montserrat"/>
                          <a:cs typeface="Montserrat"/>
                          <a:sym typeface="Montserrat"/>
                        </a:rPr>
                        <a:t>Less</a:t>
                      </a:r>
                      <a:r>
                        <a:rPr b="1" lang="en-IN" sz="1200">
                          <a:latin typeface="Montserrat"/>
                          <a:ea typeface="Montserrat"/>
                          <a:cs typeface="Montserrat"/>
                          <a:sym typeface="Montserrat"/>
                        </a:rPr>
                        <a:t> </a:t>
                      </a:r>
                      <a:r>
                        <a:rPr lang="en-IN" sz="1200">
                          <a:latin typeface="Montserrat"/>
                          <a:ea typeface="Montserrat"/>
                          <a:cs typeface="Montserrat"/>
                          <a:sym typeface="Montserrat"/>
                        </a:rPr>
                        <a:t>than automation</a:t>
                      </a:r>
                      <a:endParaRPr sz="1200">
                        <a:latin typeface="Montserrat"/>
                        <a:ea typeface="Montserrat"/>
                        <a:cs typeface="Montserrat"/>
                        <a:sym typeface="Montserrat"/>
                      </a:endParaRPr>
                    </a:p>
                  </a:txBody>
                  <a:tcPr marT="34300" marB="34300" marR="91450" marL="91450">
                    <a:solidFill>
                      <a:schemeClr val="lt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0"/>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Trebuchet MS"/>
              <a:buNone/>
            </a:pPr>
            <a:r>
              <a:rPr lang="en-IN"/>
              <a:t>Automation tools</a:t>
            </a:r>
            <a:endParaRPr/>
          </a:p>
        </p:txBody>
      </p:sp>
      <p:sp>
        <p:nvSpPr>
          <p:cNvPr id="696" name="Google Shape;696;p70"/>
          <p:cNvSpPr txBox="1"/>
          <p:nvPr>
            <p:ph idx="1" type="subTitle"/>
          </p:nvPr>
        </p:nvSpPr>
        <p:spPr>
          <a:xfrm>
            <a:off x="613700" y="1028375"/>
            <a:ext cx="7625100" cy="3173100"/>
          </a:xfrm>
          <a:prstGeom prst="rect">
            <a:avLst/>
          </a:prstGeom>
          <a:noFill/>
          <a:ln>
            <a:noFill/>
          </a:ln>
        </p:spPr>
        <p:txBody>
          <a:bodyPr anchorCtr="0" anchor="ctr" bIns="45700" lIns="91425" spcFirstLastPara="1" rIns="91425" wrap="square" tIns="45700">
            <a:normAutofit/>
          </a:bodyPr>
          <a:lstStyle/>
          <a:p>
            <a:pPr indent="0" lvl="0" marL="0" marR="0" rtl="0" algn="l">
              <a:lnSpc>
                <a:spcPct val="115000"/>
              </a:lnSpc>
              <a:spcBef>
                <a:spcPts val="0"/>
              </a:spcBef>
              <a:spcAft>
                <a:spcPts val="0"/>
              </a:spcAft>
              <a:buNone/>
            </a:pPr>
            <a:r>
              <a:rPr lang="en-IN" sz="1200">
                <a:solidFill>
                  <a:srgbClr val="000000"/>
                </a:solidFill>
                <a:latin typeface="Montserrat"/>
                <a:ea typeface="Montserrat"/>
                <a:cs typeface="Montserrat"/>
                <a:sym typeface="Montserrat"/>
              </a:rPr>
              <a:t>Some of the most popular test tools</a:t>
            </a:r>
            <a:endParaRPr sz="1200">
              <a:solidFill>
                <a:srgbClr val="000000"/>
              </a:solidFill>
              <a:latin typeface="Montserrat"/>
              <a:ea typeface="Montserrat"/>
              <a:cs typeface="Montserrat"/>
              <a:sym typeface="Montserrat"/>
            </a:endParaRPr>
          </a:p>
          <a:p>
            <a:pPr indent="-78232" lvl="0" marL="365760" rtl="0" algn="l">
              <a:spcBef>
                <a:spcPts val="1000"/>
              </a:spcBef>
              <a:spcAft>
                <a:spcPts val="0"/>
              </a:spcAft>
              <a:buSzPts val="2800"/>
              <a:buNone/>
            </a:pPr>
            <a:r>
              <a:t/>
            </a:r>
            <a:endParaRPr/>
          </a:p>
        </p:txBody>
      </p:sp>
      <p:pic>
        <p:nvPicPr>
          <p:cNvPr descr="testing tools" id="697" name="Google Shape;697;p70"/>
          <p:cNvPicPr preferRelativeResize="0"/>
          <p:nvPr/>
        </p:nvPicPr>
        <p:blipFill rotWithShape="1">
          <a:blip r:embed="rId3">
            <a:alphaModFix/>
          </a:blip>
          <a:srcRect b="0" l="0" r="0" t="0"/>
          <a:stretch/>
        </p:blipFill>
        <p:spPr>
          <a:xfrm>
            <a:off x="4296125" y="1028375"/>
            <a:ext cx="358535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1"/>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b="1" lang="en-IN"/>
              <a:t>QTP (</a:t>
            </a:r>
            <a:r>
              <a:rPr lang="en-IN"/>
              <a:t>Quick Test Professional</a:t>
            </a:r>
            <a:r>
              <a:rPr b="1" lang="en-IN"/>
              <a:t>) </a:t>
            </a:r>
            <a:endParaRPr/>
          </a:p>
        </p:txBody>
      </p:sp>
      <p:sp>
        <p:nvSpPr>
          <p:cNvPr id="703" name="Google Shape;703;p71"/>
          <p:cNvSpPr txBox="1"/>
          <p:nvPr>
            <p:ph idx="1" type="subTitle"/>
          </p:nvPr>
        </p:nvSpPr>
        <p:spPr>
          <a:xfrm>
            <a:off x="613700" y="1232350"/>
            <a:ext cx="7625100" cy="30453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HP's  Quick Test Professional (now known as HP Functional Test) is the </a:t>
            </a:r>
            <a:r>
              <a:rPr i="1" lang="en-IN" sz="1200">
                <a:solidFill>
                  <a:srgbClr val="000000"/>
                </a:solidFill>
                <a:latin typeface="Montserrat"/>
                <a:ea typeface="Montserrat"/>
                <a:cs typeface="Montserrat"/>
                <a:sym typeface="Montserrat"/>
              </a:rPr>
              <a:t>market leader</a:t>
            </a:r>
            <a:r>
              <a:rPr lang="en-IN" sz="1200">
                <a:solidFill>
                  <a:srgbClr val="000000"/>
                </a:solidFill>
                <a:latin typeface="Montserrat"/>
                <a:ea typeface="Montserrat"/>
                <a:cs typeface="Montserrat"/>
                <a:sym typeface="Montserrat"/>
              </a:rPr>
              <a:t> in Functional Testing Tool space.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supports keyword driven testing.</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Suitable for both client/server and web-based applications.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QTP has better error handling mechanism than most tools.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1000"/>
              </a:spcAft>
              <a:buClr>
                <a:srgbClr val="000000"/>
              </a:buClr>
              <a:buSzPts val="1200"/>
              <a:buFont typeface="Montserrat"/>
              <a:buChar char="●"/>
            </a:pPr>
            <a:r>
              <a:rPr lang="en-IN" sz="1200">
                <a:solidFill>
                  <a:srgbClr val="000000"/>
                </a:solidFill>
                <a:latin typeface="Montserrat"/>
                <a:ea typeface="Montserrat"/>
                <a:cs typeface="Montserrat"/>
                <a:sym typeface="Montserrat"/>
              </a:rPr>
              <a:t>It offers excellent data driven testing features.</a:t>
            </a:r>
            <a:endParaRPr sz="1200">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2"/>
          <p:cNvSpPr txBox="1"/>
          <p:nvPr>
            <p:ph idx="1" type="subTitle"/>
          </p:nvPr>
        </p:nvSpPr>
        <p:spPr>
          <a:xfrm>
            <a:off x="613700" y="1212625"/>
            <a:ext cx="7625100" cy="30651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Rational Robot is a complete set of components for automating the testing of Microsoft Windows client/server and internet applications.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The main component lets you start recording tests in as few as two mouse clicks. </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After recording, Robot can play back (run) the tests in a fraction of the time it would take to repeat the actions manually.</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Enables defect detection and includes test cases and test management.</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1000"/>
              </a:spcAft>
              <a:buClr>
                <a:srgbClr val="000000"/>
              </a:buClr>
              <a:buSzPts val="1200"/>
              <a:buFont typeface="Montserrat"/>
              <a:buChar char="●"/>
            </a:pPr>
            <a:r>
              <a:rPr lang="en-IN" sz="1200">
                <a:solidFill>
                  <a:srgbClr val="000000"/>
                </a:solidFill>
                <a:latin typeface="Montserrat"/>
                <a:ea typeface="Montserrat"/>
                <a:cs typeface="Montserrat"/>
                <a:sym typeface="Montserrat"/>
              </a:rPr>
              <a:t>It supports multiple UI technologies.</a:t>
            </a:r>
            <a:endParaRPr sz="1200">
              <a:solidFill>
                <a:srgbClr val="000000"/>
              </a:solidFill>
              <a:latin typeface="Montserrat"/>
              <a:ea typeface="Montserrat"/>
              <a:cs typeface="Montserrat"/>
              <a:sym typeface="Montserrat"/>
            </a:endParaRPr>
          </a:p>
        </p:txBody>
      </p:sp>
      <p:sp>
        <p:nvSpPr>
          <p:cNvPr id="709" name="Google Shape;709;p72"/>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b="1" lang="en-IN"/>
              <a:t>Rational Robot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 name="Shape 187"/>
        <p:cNvGrpSpPr/>
        <p:nvPr/>
      </p:nvGrpSpPr>
      <p:grpSpPr>
        <a:xfrm>
          <a:off x="0" y="0"/>
          <a:ext cx="0" cy="0"/>
          <a:chOff x="0" y="0"/>
          <a:chExt cx="0" cy="0"/>
        </a:xfrm>
      </p:grpSpPr>
      <p:sp>
        <p:nvSpPr>
          <p:cNvPr id="188" name="Google Shape;188;p2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IN">
                <a:solidFill>
                  <a:schemeClr val="dk1"/>
                </a:solidFill>
              </a:rPr>
              <a:t>Types of software testing</a:t>
            </a:r>
            <a:endParaRPr>
              <a:solidFill>
                <a:schemeClr val="dk1"/>
              </a:solidFill>
            </a:endParaRPr>
          </a:p>
        </p:txBody>
      </p:sp>
      <p:sp>
        <p:nvSpPr>
          <p:cNvPr id="189" name="Google Shape;189;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solidFill>
                  <a:schemeClr val="dk1"/>
                </a:solidFill>
              </a:rPr>
              <a:t>‹#›</a:t>
            </a:fld>
            <a:endParaRPr>
              <a:solidFill>
                <a:schemeClr val="dk1"/>
              </a:solidFill>
            </a:endParaRPr>
          </a:p>
        </p:txBody>
      </p:sp>
      <p:pic>
        <p:nvPicPr>
          <p:cNvPr id="190" name="Google Shape;190;p28"/>
          <p:cNvPicPr preferRelativeResize="0"/>
          <p:nvPr/>
        </p:nvPicPr>
        <p:blipFill rotWithShape="1">
          <a:blip r:embed="rId3">
            <a:alphaModFix/>
          </a:blip>
          <a:srcRect b="0" l="0" r="0" t="22933"/>
          <a:stretch/>
        </p:blipFill>
        <p:spPr>
          <a:xfrm>
            <a:off x="274350" y="1237285"/>
            <a:ext cx="8556784" cy="37093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3"/>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000"/>
              <a:buFont typeface="Trebuchet MS"/>
              <a:buNone/>
            </a:pPr>
            <a:r>
              <a:rPr b="1" lang="en-IN"/>
              <a:t>Selenium</a:t>
            </a:r>
            <a:endParaRPr/>
          </a:p>
        </p:txBody>
      </p:sp>
      <p:sp>
        <p:nvSpPr>
          <p:cNvPr id="715" name="Google Shape;715;p73"/>
          <p:cNvSpPr txBox="1"/>
          <p:nvPr>
            <p:ph idx="1" type="subTitle"/>
          </p:nvPr>
        </p:nvSpPr>
        <p:spPr>
          <a:xfrm>
            <a:off x="613700" y="1186350"/>
            <a:ext cx="7625100" cy="3091200"/>
          </a:xfrm>
          <a:prstGeom prst="rect">
            <a:avLst/>
          </a:prstGeom>
          <a:noFill/>
          <a:ln>
            <a:noFill/>
          </a:ln>
        </p:spPr>
        <p:txBody>
          <a:bodyPr anchorCtr="0" anchor="t" bIns="45700" lIns="91425" spcFirstLastPara="1" rIns="91425" wrap="square" tIns="45700">
            <a:normAutofit/>
          </a:bodyPr>
          <a:lstStyle/>
          <a:p>
            <a:pPr indent="-304800" lvl="0" marL="457200" rtl="0" algn="l">
              <a:lnSpc>
                <a:spcPct val="115000"/>
              </a:lnSpc>
              <a:spcBef>
                <a:spcPts val="300"/>
              </a:spcBef>
              <a:spcAft>
                <a:spcPts val="0"/>
              </a:spcAft>
              <a:buSzPts val="1200"/>
              <a:buFont typeface="Montserrat"/>
              <a:buChar char="●"/>
            </a:pPr>
            <a:r>
              <a:rPr lang="en-IN" sz="1200">
                <a:latin typeface="Montserrat"/>
                <a:ea typeface="Montserrat"/>
                <a:cs typeface="Montserrat"/>
                <a:sym typeface="Montserrat"/>
              </a:rPr>
              <a:t>It is an open-source portable software testing framework for web applications. </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Char char="●"/>
            </a:pPr>
            <a:r>
              <a:rPr lang="en-IN" sz="1200">
                <a:latin typeface="Montserrat"/>
                <a:ea typeface="Montserrat"/>
                <a:cs typeface="Montserrat"/>
                <a:sym typeface="Montserrat"/>
              </a:rPr>
              <a:t>It provides a record/playback tool for authoring tests without learning a test scripting language  using </a:t>
            </a:r>
            <a:r>
              <a:rPr b="1" lang="en-IN" sz="1200">
                <a:latin typeface="Montserrat"/>
                <a:ea typeface="Montserrat"/>
                <a:cs typeface="Montserrat"/>
                <a:sym typeface="Montserrat"/>
              </a:rPr>
              <a:t>Selenium IDE</a:t>
            </a:r>
            <a:r>
              <a:rPr lang="en-I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It supports writing tests in a test domain-specific language - including in C#, Groovy, Java, Perl, PHP, Python, and Ruby. </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tests can then be run against most modern web browsers.</a:t>
            </a:r>
            <a:endParaRPr sz="1200">
              <a:latin typeface="Montserrat"/>
              <a:ea typeface="Montserrat"/>
              <a:cs typeface="Montserrat"/>
              <a:sym typeface="Montserrat"/>
            </a:endParaRPr>
          </a:p>
          <a:p>
            <a:pPr indent="-304800" lvl="0" marL="45720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It can be deployed on all major platforms - Windows, Linux, and Macintosh.</a:t>
            </a:r>
            <a:endParaRPr sz="1200">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4"/>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Georgia"/>
              <a:buNone/>
            </a:pPr>
            <a:r>
              <a:rPr lang="en-IN"/>
              <a:t>SilkTest</a:t>
            </a:r>
            <a:endParaRPr/>
          </a:p>
        </p:txBody>
      </p:sp>
      <p:sp>
        <p:nvSpPr>
          <p:cNvPr id="722" name="Google Shape;722;p74"/>
          <p:cNvSpPr txBox="1"/>
          <p:nvPr>
            <p:ph idx="1" type="subTitle"/>
          </p:nvPr>
        </p:nvSpPr>
        <p:spPr>
          <a:xfrm>
            <a:off x="613700" y="1232350"/>
            <a:ext cx="7625100" cy="30453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SilkTest is an automated function and regression testing tool for enterprise applications.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It is used for testing e-business applications.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It offers test planning and management, direct database access and validation support.</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It supports extensions for .NET, Java (Swing and SWT), DOM, IE, Firefox, and SAP Windows GUI.</a:t>
            </a:r>
            <a:endParaRPr sz="12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5"/>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Benefits of Automated Testing</a:t>
            </a:r>
            <a:endParaRPr/>
          </a:p>
        </p:txBody>
      </p:sp>
      <p:sp>
        <p:nvSpPr>
          <p:cNvPr id="728" name="Google Shape;728;p75"/>
          <p:cNvSpPr txBox="1"/>
          <p:nvPr>
            <p:ph idx="1" type="subTitle"/>
          </p:nvPr>
        </p:nvSpPr>
        <p:spPr>
          <a:xfrm>
            <a:off x="613700" y="1129850"/>
            <a:ext cx="7625100" cy="3723900"/>
          </a:xfrm>
          <a:prstGeom prst="rect">
            <a:avLst/>
          </a:prstGeom>
          <a:noFill/>
          <a:ln>
            <a:noFill/>
          </a:ln>
        </p:spPr>
        <p:txBody>
          <a:bodyPr anchorCtr="0" anchor="ctr" bIns="45700" lIns="91425" spcFirstLastPara="1" rIns="91425" wrap="square" tIns="45700">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en-IN" sz="1200" u="none" cap="none" strike="noStrike">
                <a:solidFill>
                  <a:schemeClr val="dk1"/>
                </a:solidFill>
                <a:latin typeface="Montserrat"/>
                <a:ea typeface="Montserrat"/>
                <a:cs typeface="Montserrat"/>
                <a:sym typeface="Montserrat"/>
              </a:rPr>
              <a:t>Reliable:</a:t>
            </a:r>
            <a:r>
              <a:rPr i="0" lang="en-IN" sz="1200" u="none" cap="none" strike="noStrike">
                <a:solidFill>
                  <a:schemeClr val="dk1"/>
                </a:solidFill>
                <a:latin typeface="Montserrat"/>
                <a:ea typeface="Montserrat"/>
                <a:cs typeface="Montserrat"/>
                <a:sym typeface="Montserrat"/>
              </a:rPr>
              <a:t> Tests perform precisely the same operations each time they are run, thereby eliminating human error. </a:t>
            </a:r>
            <a:endParaRPr i="0"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1000"/>
              </a:spcBef>
              <a:spcAft>
                <a:spcPts val="0"/>
              </a:spcAft>
              <a:buClr>
                <a:schemeClr val="dk1"/>
              </a:buClr>
              <a:buSzPts val="1200"/>
              <a:buFont typeface="Montserrat"/>
              <a:buChar char="●"/>
            </a:pPr>
            <a:r>
              <a:rPr b="1" i="0" lang="en-IN" sz="1200" u="none" cap="none" strike="noStrike">
                <a:solidFill>
                  <a:schemeClr val="dk1"/>
                </a:solidFill>
                <a:latin typeface="Montserrat"/>
                <a:ea typeface="Montserrat"/>
                <a:cs typeface="Montserrat"/>
                <a:sym typeface="Montserrat"/>
              </a:rPr>
              <a:t>Repeatable:</a:t>
            </a:r>
            <a:r>
              <a:rPr i="0" lang="en-IN" sz="1200" u="none" cap="none" strike="noStrike">
                <a:solidFill>
                  <a:schemeClr val="dk1"/>
                </a:solidFill>
                <a:latin typeface="Montserrat"/>
                <a:ea typeface="Montserrat"/>
                <a:cs typeface="Montserrat"/>
                <a:sym typeface="Montserrat"/>
              </a:rPr>
              <a:t> You can test how the software reacts under repeated execution of the same operations. </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Clr>
                <a:schemeClr val="dk1"/>
              </a:buClr>
              <a:buSzPts val="1200"/>
              <a:buFont typeface="Montserrat"/>
              <a:buChar char="●"/>
            </a:pPr>
            <a:r>
              <a:rPr b="1" i="0" lang="en-IN" sz="1200" u="none" cap="none" strike="noStrike">
                <a:solidFill>
                  <a:schemeClr val="dk1"/>
                </a:solidFill>
                <a:latin typeface="Montserrat"/>
                <a:ea typeface="Montserrat"/>
                <a:cs typeface="Montserrat"/>
                <a:sym typeface="Montserrat"/>
              </a:rPr>
              <a:t>Programmable</a:t>
            </a:r>
            <a:r>
              <a:rPr i="0" lang="en-IN" sz="1200" u="none" cap="none" strike="noStrike">
                <a:solidFill>
                  <a:schemeClr val="dk1"/>
                </a:solidFill>
                <a:latin typeface="Montserrat"/>
                <a:ea typeface="Montserrat"/>
                <a:cs typeface="Montserrat"/>
                <a:sym typeface="Montserrat"/>
              </a:rPr>
              <a:t>: You can program sophisticated tests that bring out hidden information from the application. </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Clr>
                <a:schemeClr val="dk1"/>
              </a:buClr>
              <a:buSzPts val="1200"/>
              <a:buFont typeface="Montserrat"/>
              <a:buChar char="●"/>
            </a:pPr>
            <a:r>
              <a:rPr b="1" i="0" lang="en-IN" sz="1200" u="none" cap="none" strike="noStrike">
                <a:solidFill>
                  <a:schemeClr val="dk1"/>
                </a:solidFill>
                <a:latin typeface="Montserrat"/>
                <a:ea typeface="Montserrat"/>
                <a:cs typeface="Montserrat"/>
                <a:sym typeface="Montserrat"/>
              </a:rPr>
              <a:t>Comprehensive:</a:t>
            </a:r>
            <a:r>
              <a:rPr i="0" lang="en-IN" sz="1200" u="none" cap="none" strike="noStrike">
                <a:solidFill>
                  <a:schemeClr val="dk1"/>
                </a:solidFill>
                <a:latin typeface="Montserrat"/>
                <a:ea typeface="Montserrat"/>
                <a:cs typeface="Montserrat"/>
                <a:sym typeface="Montserrat"/>
              </a:rPr>
              <a:t> You can build a suite of tests that covers every feature in your application.</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Clr>
                <a:schemeClr val="dk1"/>
              </a:buClr>
              <a:buSzPts val="1200"/>
              <a:buFont typeface="Montserrat"/>
              <a:buChar char="●"/>
            </a:pPr>
            <a:r>
              <a:rPr b="1" lang="en-IN" sz="1200">
                <a:latin typeface="Montserrat"/>
                <a:ea typeface="Montserrat"/>
                <a:cs typeface="Montserrat"/>
                <a:sym typeface="Montserrat"/>
              </a:rPr>
              <a:t>Reusable:</a:t>
            </a:r>
            <a:r>
              <a:rPr lang="en-IN" sz="1200">
                <a:latin typeface="Montserrat"/>
                <a:ea typeface="Montserrat"/>
                <a:cs typeface="Montserrat"/>
                <a:sym typeface="Montserrat"/>
              </a:rPr>
              <a:t> You can reuse tests on different versions of an application, even if the user interface changes. </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b="1" lang="en-IN" sz="1200">
                <a:latin typeface="Montserrat"/>
                <a:ea typeface="Montserrat"/>
                <a:cs typeface="Montserrat"/>
                <a:sym typeface="Montserrat"/>
              </a:rPr>
              <a:t>Fast:</a:t>
            </a:r>
            <a:r>
              <a:rPr lang="en-IN" sz="1200">
                <a:latin typeface="Montserrat"/>
                <a:ea typeface="Montserrat"/>
                <a:cs typeface="Montserrat"/>
                <a:sym typeface="Montserrat"/>
              </a:rPr>
              <a:t> Automated tools run tests significantly faster than human users - approx. </a:t>
            </a:r>
            <a:r>
              <a:rPr lang="en-IN" sz="1200">
                <a:solidFill>
                  <a:srgbClr val="343434"/>
                </a:solidFill>
                <a:latin typeface="Montserrat"/>
                <a:ea typeface="Montserrat"/>
                <a:cs typeface="Montserrat"/>
                <a:sym typeface="Montserrat"/>
              </a:rPr>
              <a:t>70% faster than manual testing!</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Clr>
                <a:schemeClr val="dk1"/>
              </a:buClr>
              <a:buSzPts val="1200"/>
              <a:buFont typeface="Montserrat"/>
              <a:buChar char="●"/>
            </a:pPr>
            <a:r>
              <a:rPr b="1" lang="en-IN" sz="1200">
                <a:latin typeface="Montserrat"/>
                <a:ea typeface="Montserrat"/>
                <a:cs typeface="Montserrat"/>
                <a:sym typeface="Montserrat"/>
              </a:rPr>
              <a:t>Better Quality Software:</a:t>
            </a:r>
            <a:r>
              <a:rPr lang="en-IN" sz="1200">
                <a:latin typeface="Montserrat"/>
                <a:ea typeface="Montserrat"/>
                <a:cs typeface="Montserrat"/>
                <a:sym typeface="Montserrat"/>
              </a:rPr>
              <a:t> Because you can run more tests in less time with fewer resources </a:t>
            </a:r>
            <a:endParaRPr sz="1200">
              <a:latin typeface="Montserrat"/>
              <a:ea typeface="Montserrat"/>
              <a:cs typeface="Montserrat"/>
              <a:sym typeface="Montserrat"/>
            </a:endParaRPr>
          </a:p>
          <a:p>
            <a:pPr indent="-304800" lvl="0" marL="457200" rtl="0" algn="l">
              <a:spcBef>
                <a:spcPts val="1000"/>
              </a:spcBef>
              <a:spcAft>
                <a:spcPts val="0"/>
              </a:spcAft>
              <a:buSzPts val="1200"/>
              <a:buFont typeface="Montserrat"/>
              <a:buChar char="●"/>
            </a:pPr>
            <a:r>
              <a:rPr b="1" lang="en-IN" sz="1200">
                <a:latin typeface="Montserrat"/>
                <a:ea typeface="Montserrat"/>
                <a:cs typeface="Montserrat"/>
                <a:sym typeface="Montserrat"/>
              </a:rPr>
              <a:t>Cost Reduction:</a:t>
            </a:r>
            <a:r>
              <a:rPr lang="en-IN" sz="1200">
                <a:latin typeface="Montserrat"/>
                <a:ea typeface="Montserrat"/>
                <a:cs typeface="Montserrat"/>
                <a:sym typeface="Montserrat"/>
              </a:rPr>
              <a:t>  As the number of resources for regression test are reduced.</a:t>
            </a:r>
            <a:endParaRPr sz="12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6"/>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Automated test tool features</a:t>
            </a:r>
            <a:endParaRPr/>
          </a:p>
        </p:txBody>
      </p:sp>
      <p:sp>
        <p:nvSpPr>
          <p:cNvPr id="734" name="Google Shape;734;p76"/>
          <p:cNvSpPr txBox="1"/>
          <p:nvPr>
            <p:ph idx="1" type="subTitle"/>
          </p:nvPr>
        </p:nvSpPr>
        <p:spPr>
          <a:xfrm>
            <a:off x="613700" y="1028375"/>
            <a:ext cx="7625100" cy="3173100"/>
          </a:xfrm>
          <a:prstGeom prst="rect">
            <a:avLst/>
          </a:prstGeom>
          <a:noFill/>
          <a:ln>
            <a:noFill/>
          </a:ln>
        </p:spPr>
        <p:txBody>
          <a:bodyPr anchorCtr="0" anchor="ctr"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Essential</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Highly Desirable</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Nice to Have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Essential</a:t>
            </a:r>
            <a:endParaRPr/>
          </a:p>
        </p:txBody>
      </p:sp>
      <p:sp>
        <p:nvSpPr>
          <p:cNvPr id="740" name="Google Shape;740;p77"/>
          <p:cNvSpPr txBox="1"/>
          <p:nvPr>
            <p:ph idx="1" type="subTitle"/>
          </p:nvPr>
        </p:nvSpPr>
        <p:spPr>
          <a:xfrm>
            <a:off x="613700" y="1162700"/>
            <a:ext cx="7625100" cy="30387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The ability to divide the script into a small number (3 or 4) of repeatable modules.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Supports the use of multiple data sheets/tables (at least 8).</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ability to store objects names in data tables and refer to them in the script.</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ability to treat the contents of different cells in data sheets as input data, output data, windows, objects, functions, commands, URLs, executable paths, commands, etc.</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The ability to access any data sheet from any module.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8"/>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80000"/>
              <a:buFont typeface="Trebuchet MS"/>
              <a:buNone/>
            </a:pPr>
            <a:r>
              <a:rPr lang="en-IN"/>
              <a:t>Highly Desirable</a:t>
            </a:r>
            <a:endParaRPr/>
          </a:p>
        </p:txBody>
      </p:sp>
      <p:sp>
        <p:nvSpPr>
          <p:cNvPr id="746" name="Google Shape;746;p78"/>
          <p:cNvSpPr txBox="1"/>
          <p:nvPr>
            <p:ph idx="1" type="subTitle"/>
          </p:nvPr>
        </p:nvSpPr>
        <p:spPr>
          <a:xfrm>
            <a:off x="613700" y="1129850"/>
            <a:ext cx="7625100" cy="30717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The ability to recover from Severity 1 (fatal) errors and still continue to the end.</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ability for the users to create custom functions.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ability to write directly into the results report.</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The ability to write into the data table (using a script).</a:t>
            </a:r>
            <a:endParaRPr sz="12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Nice to Have:</a:t>
            </a:r>
            <a:endParaRPr/>
          </a:p>
        </p:txBody>
      </p:sp>
      <p:sp>
        <p:nvSpPr>
          <p:cNvPr id="752" name="Google Shape;752;p79"/>
          <p:cNvSpPr txBox="1"/>
          <p:nvPr>
            <p:ph idx="1" type="subTitle"/>
          </p:nvPr>
        </p:nvSpPr>
        <p:spPr>
          <a:xfrm>
            <a:off x="613700" y="1162700"/>
            <a:ext cx="7625100" cy="30387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Direct interface to the test management system (bi-directional).</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 ability to add comments to data table (rows).</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The ability to restrict output to the results file .</a:t>
            </a:r>
            <a:endParaRPr sz="12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0"/>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b="1" lang="en-IN"/>
              <a:t>Static Test Tools</a:t>
            </a:r>
            <a:endParaRPr/>
          </a:p>
        </p:txBody>
      </p:sp>
      <p:sp>
        <p:nvSpPr>
          <p:cNvPr id="758" name="Google Shape;758;p80"/>
          <p:cNvSpPr txBox="1"/>
          <p:nvPr>
            <p:ph idx="1" type="subTitle"/>
          </p:nvPr>
        </p:nvSpPr>
        <p:spPr>
          <a:xfrm>
            <a:off x="613700" y="1175850"/>
            <a:ext cx="7625100" cy="30255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Static analysis tools are generally used by developers as part of the development and component testing process.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They can help developers to understand the structure of the code.</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They can also be used to enforce coding standards.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These tools do not involve actual input and output.</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Static analysis tools are an extension of compiler technology.</a:t>
            </a:r>
            <a:endParaRPr sz="120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1"/>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F</a:t>
            </a:r>
            <a:r>
              <a:rPr b="1" lang="en-IN"/>
              <a:t>eatures </a:t>
            </a:r>
            <a:r>
              <a:rPr lang="en-IN"/>
              <a:t>for Selecting</a:t>
            </a:r>
            <a:r>
              <a:rPr b="1" lang="en-IN"/>
              <a:t> </a:t>
            </a:r>
            <a:r>
              <a:rPr lang="en-IN"/>
              <a:t>S</a:t>
            </a:r>
            <a:r>
              <a:rPr b="1" lang="en-IN"/>
              <a:t>tatic </a:t>
            </a:r>
            <a:r>
              <a:rPr lang="en-IN"/>
              <a:t>T</a:t>
            </a:r>
            <a:r>
              <a:rPr b="1" lang="en-IN"/>
              <a:t>est </a:t>
            </a:r>
            <a:r>
              <a:rPr lang="en-IN"/>
              <a:t>T</a:t>
            </a:r>
            <a:r>
              <a:rPr b="1" lang="en-IN"/>
              <a:t>ool</a:t>
            </a:r>
            <a:r>
              <a:rPr lang="en-IN"/>
              <a:t>s</a:t>
            </a:r>
            <a:endParaRPr/>
          </a:p>
        </p:txBody>
      </p:sp>
      <p:sp>
        <p:nvSpPr>
          <p:cNvPr id="764" name="Google Shape;764;p81"/>
          <p:cNvSpPr txBox="1"/>
          <p:nvPr>
            <p:ph idx="1" type="subTitle"/>
          </p:nvPr>
        </p:nvSpPr>
        <p:spPr>
          <a:xfrm>
            <a:off x="613700" y="1169275"/>
            <a:ext cx="7625100" cy="30321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Assessment of the organization’s maturity (e.g. readiness for change).</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Identification of the areas where tool support will help improve testing processes.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Evaluation of tools against clear requirements and objective criteria.</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Evaluation of the vendor (training, support and other commercial aspects) or open-source network of support.</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Identifying and planning internal implementation team (including coaching and mentoring for those new to the use of the tool).</a:t>
            </a:r>
            <a:endParaRPr sz="1200">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2"/>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Dynamic analysis tools</a:t>
            </a:r>
            <a:endParaRPr/>
          </a:p>
        </p:txBody>
      </p:sp>
      <p:sp>
        <p:nvSpPr>
          <p:cNvPr id="770" name="Google Shape;770;p82"/>
          <p:cNvSpPr txBox="1"/>
          <p:nvPr>
            <p:ph idx="1" type="subTitle"/>
          </p:nvPr>
        </p:nvSpPr>
        <p:spPr>
          <a:xfrm>
            <a:off x="613700" y="1156150"/>
            <a:ext cx="7625100" cy="3045300"/>
          </a:xfrm>
          <a:prstGeom prst="rect">
            <a:avLst/>
          </a:prstGeom>
          <a:noFill/>
          <a:ln>
            <a:noFill/>
          </a:ln>
        </p:spPr>
        <p:txBody>
          <a:bodyPr anchorCtr="0" anchor="t" bIns="45700" lIns="91425" spcFirstLastPara="1" rIns="91425" wrap="square" tIns="45700">
            <a:normAutofit/>
          </a:bodyPr>
          <a:lstStyle/>
          <a:p>
            <a:pPr indent="-304800" lvl="0" marL="457200" rtl="0" algn="l">
              <a:lnSpc>
                <a:spcPct val="115000"/>
              </a:lnSpc>
              <a:spcBef>
                <a:spcPts val="0"/>
              </a:spcBef>
              <a:spcAft>
                <a:spcPts val="0"/>
              </a:spcAft>
              <a:buSzPts val="1200"/>
              <a:buChar char="●"/>
            </a:pPr>
            <a:r>
              <a:rPr b="1" i="1" lang="en-IN" sz="1200">
                <a:latin typeface="Montserrat"/>
                <a:ea typeface="Montserrat"/>
                <a:cs typeface="Montserrat"/>
                <a:sym typeface="Montserrat"/>
              </a:rPr>
              <a:t>Dynamic</a:t>
            </a:r>
            <a:r>
              <a:rPr lang="en-IN" sz="1200">
                <a:latin typeface="Montserrat"/>
                <a:ea typeface="Montserrat"/>
                <a:cs typeface="Montserrat"/>
                <a:sym typeface="Montserrat"/>
              </a:rPr>
              <a:t> because they require the code to be in a</a:t>
            </a:r>
            <a:r>
              <a:rPr b="1" lang="en-IN" sz="1200">
                <a:latin typeface="Montserrat"/>
                <a:ea typeface="Montserrat"/>
                <a:cs typeface="Montserrat"/>
                <a:sym typeface="Montserrat"/>
              </a:rPr>
              <a:t> running state</a:t>
            </a:r>
            <a:r>
              <a:rPr lang="en-I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They analyze what</a:t>
            </a:r>
            <a:r>
              <a:rPr b="1" lang="en-IN" sz="1200">
                <a:latin typeface="Montserrat"/>
                <a:ea typeface="Montserrat"/>
                <a:cs typeface="Montserrat"/>
                <a:sym typeface="Montserrat"/>
              </a:rPr>
              <a:t> </a:t>
            </a:r>
            <a:r>
              <a:rPr lang="en-IN" sz="1200">
                <a:latin typeface="Montserrat"/>
                <a:ea typeface="Montserrat"/>
                <a:cs typeface="Montserrat"/>
                <a:sym typeface="Montserrat"/>
              </a:rPr>
              <a:t>is happening </a:t>
            </a:r>
            <a:r>
              <a:rPr b="1" i="1" lang="en-IN" sz="1200">
                <a:latin typeface="Montserrat"/>
                <a:ea typeface="Montserrat"/>
                <a:cs typeface="Montserrat"/>
                <a:sym typeface="Montserrat"/>
              </a:rPr>
              <a:t>behind the scenes</a:t>
            </a:r>
            <a:r>
              <a:rPr lang="en-IN" sz="1200">
                <a:latin typeface="Montserrat"/>
                <a:ea typeface="Montserrat"/>
                <a:cs typeface="Montserrat"/>
                <a:sym typeface="Montserrat"/>
              </a:rPr>
              <a:t> - that is in the process and its runtime env. while the software is running.</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These tools are used by developers in component testing and component integration testing.</a:t>
            </a:r>
            <a:endParaRPr sz="1200">
              <a:latin typeface="Montserrat"/>
              <a:ea typeface="Montserrat"/>
              <a:cs typeface="Montserrat"/>
              <a:sym typeface="Montserrat"/>
            </a:endParaRPr>
          </a:p>
          <a:p>
            <a:pPr indent="-304800" lvl="0" marL="457200" rtl="0" algn="l">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E.g.: Testing of middleware and security policies, or when looking for robustness defects.</a:t>
            </a:r>
            <a:endParaRPr sz="1200">
              <a:latin typeface="Montserrat"/>
              <a:ea typeface="Montserrat"/>
              <a:cs typeface="Montserrat"/>
              <a:sym typeface="Montserrat"/>
            </a:endParaRPr>
          </a:p>
          <a:p>
            <a:pPr indent="-78232" lvl="0" marL="365760" rtl="0" algn="l">
              <a:spcBef>
                <a:spcPts val="1000"/>
              </a:spcBef>
              <a:spcAft>
                <a:spcPts val="0"/>
              </a:spcAft>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05000" y="1916700"/>
            <a:ext cx="8520525" cy="572625"/>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sz="2400">
                <a:solidFill>
                  <a:schemeClr val="lt1"/>
                </a:solidFill>
              </a:rPr>
              <a:t>Types of Tests</a:t>
            </a:r>
            <a:endParaRPr sz="2400">
              <a:solidFill>
                <a:schemeClr val="lt1"/>
              </a:solidFill>
            </a:endParaRPr>
          </a:p>
        </p:txBody>
      </p:sp>
      <p:pic>
        <p:nvPicPr>
          <p:cNvPr descr="Newspaper with solid fill" id="196" name="Google Shape;196;p29"/>
          <p:cNvPicPr preferRelativeResize="0"/>
          <p:nvPr/>
        </p:nvPicPr>
        <p:blipFill rotWithShape="1">
          <a:blip r:embed="rId3">
            <a:alphaModFix/>
          </a:blip>
          <a:srcRect b="0" l="0" r="0" t="0"/>
          <a:stretch/>
        </p:blipFill>
        <p:spPr>
          <a:xfrm>
            <a:off x="395487" y="692327"/>
            <a:ext cx="685800" cy="685800"/>
          </a:xfrm>
          <a:prstGeom prst="rect">
            <a:avLst/>
          </a:prstGeom>
          <a:noFill/>
          <a:ln>
            <a:noFill/>
          </a:ln>
        </p:spPr>
      </p:pic>
      <p:sp>
        <p:nvSpPr>
          <p:cNvPr id="197" name="Google Shape;197;p29"/>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3"/>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Features of Dynamic Test Tools</a:t>
            </a:r>
            <a:endParaRPr/>
          </a:p>
        </p:txBody>
      </p:sp>
      <p:sp>
        <p:nvSpPr>
          <p:cNvPr id="776" name="Google Shape;776;p83"/>
          <p:cNvSpPr txBox="1"/>
          <p:nvPr>
            <p:ph idx="1" type="subTitle"/>
          </p:nvPr>
        </p:nvSpPr>
        <p:spPr>
          <a:xfrm>
            <a:off x="613700" y="1149575"/>
            <a:ext cx="7625100" cy="30519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Detect memory leaks.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Identify pointer arithmetic errors such as null pointers.</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Identify time dependencies.</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Test the software system with 'live' data.</a:t>
            </a:r>
            <a:endParaRPr sz="12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4"/>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What is a Testing Framework?</a:t>
            </a:r>
            <a:endParaRPr/>
          </a:p>
        </p:txBody>
      </p:sp>
      <p:sp>
        <p:nvSpPr>
          <p:cNvPr id="782" name="Google Shape;782;p84"/>
          <p:cNvSpPr txBox="1"/>
          <p:nvPr>
            <p:ph idx="1" type="subTitle"/>
          </p:nvPr>
        </p:nvSpPr>
        <p:spPr>
          <a:xfrm>
            <a:off x="613700" y="1129850"/>
            <a:ext cx="7625100" cy="30717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Testing automation framework is an execution environment for automated tests. </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It is the overall system in which the tests will be automated.</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It is defined as the set of assumptions, concepts, and practices that constitute a work platform or support for automated testing.</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It is application independent. </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It is easy to expand, maintain and perpetuate.</a:t>
            </a:r>
            <a:endParaRPr sz="1200">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5"/>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Why we need a Testing Framework</a:t>
            </a:r>
            <a:endParaRPr/>
          </a:p>
        </p:txBody>
      </p:sp>
      <p:sp>
        <p:nvSpPr>
          <p:cNvPr id="788" name="Google Shape;788;p85"/>
          <p:cNvSpPr txBox="1"/>
          <p:nvPr>
            <p:ph idx="1" type="subTitle"/>
          </p:nvPr>
        </p:nvSpPr>
        <p:spPr>
          <a:xfrm>
            <a:off x="613700" y="1143000"/>
            <a:ext cx="7625100" cy="30585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None/>
            </a:pPr>
            <a:r>
              <a:rPr lang="en-IN" sz="1200">
                <a:latin typeface="Montserrat"/>
                <a:ea typeface="Montserrat"/>
                <a:cs typeface="Montserrat"/>
                <a:sym typeface="Montserrat"/>
              </a:rPr>
              <a:t>Suppose if each project implements a unique strategy then the time needed for a tester to become productive in the new environment will take long. To handle this we cannot make changes to the automation environment for each new application that comes along.</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A testing framework can be of particular help here as they are application independent and have the capability to expand with the requirements of each application.</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A testing framework helps avoid duplication of automated test cases across the application.</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They also help teams organize their test suites and improve the testing efficiency.</a:t>
            </a:r>
            <a:endParaRPr sz="12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6"/>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Types Of Testing Frameworks</a:t>
            </a:r>
            <a:endParaRPr/>
          </a:p>
        </p:txBody>
      </p:sp>
      <p:pic>
        <p:nvPicPr>
          <p:cNvPr id="794" name="Google Shape;794;p86"/>
          <p:cNvPicPr preferRelativeResize="0"/>
          <p:nvPr>
            <p:ph idx="1" type="subTitle"/>
          </p:nvPr>
        </p:nvPicPr>
        <p:blipFill rotWithShape="1">
          <a:blip r:embed="rId3">
            <a:alphaModFix/>
          </a:blip>
          <a:srcRect b="0" l="0" r="0" t="0"/>
          <a:stretch/>
        </p:blipFill>
        <p:spPr>
          <a:xfrm>
            <a:off x="2094900" y="1389650"/>
            <a:ext cx="4954200" cy="31731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7"/>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Modular Testing Framework</a:t>
            </a:r>
            <a:endParaRPr/>
          </a:p>
        </p:txBody>
      </p:sp>
      <p:sp>
        <p:nvSpPr>
          <p:cNvPr id="800" name="Google Shape;800;p87"/>
          <p:cNvSpPr txBox="1"/>
          <p:nvPr>
            <p:ph idx="1" type="subTitle"/>
          </p:nvPr>
        </p:nvSpPr>
        <p:spPr>
          <a:xfrm>
            <a:off x="613700" y="1156150"/>
            <a:ext cx="7625100" cy="30453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The Modular testing framework is built on the concept of abstraction.</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Creates independent scripts representing the modules of the application under test. </a:t>
            </a:r>
            <a:endParaRPr sz="1200">
              <a:latin typeface="Montserrat"/>
              <a:ea typeface="Montserrat"/>
              <a:cs typeface="Montserrat"/>
              <a:sym typeface="Montserrat"/>
            </a:endParaRPr>
          </a:p>
        </p:txBody>
      </p:sp>
      <p:pic>
        <p:nvPicPr>
          <p:cNvPr id="801" name="Google Shape;801;p87"/>
          <p:cNvPicPr preferRelativeResize="0"/>
          <p:nvPr/>
        </p:nvPicPr>
        <p:blipFill rotWithShape="1">
          <a:blip r:embed="rId3">
            <a:alphaModFix/>
          </a:blip>
          <a:srcRect b="0" l="0" r="0" t="0"/>
          <a:stretch/>
        </p:blipFill>
        <p:spPr>
          <a:xfrm>
            <a:off x="1257300" y="2228850"/>
            <a:ext cx="6022181" cy="1800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8"/>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Data-Driven Testing Framework </a:t>
            </a:r>
            <a:endParaRPr/>
          </a:p>
        </p:txBody>
      </p:sp>
      <p:sp>
        <p:nvSpPr>
          <p:cNvPr id="807" name="Google Shape;807;p88"/>
          <p:cNvSpPr txBox="1"/>
          <p:nvPr>
            <p:ph idx="1" type="subTitle"/>
          </p:nvPr>
        </p:nvSpPr>
        <p:spPr>
          <a:xfrm>
            <a:off x="613700" y="1136425"/>
            <a:ext cx="7625100" cy="30651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Data driven testing is where the test input and the expected output results are stored in a separate data file (normally in a tabular format) so that a single driver script can execute all the test cases with multiple sets of data. </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The driver script contains navigation through the program, reading of the data files and logging of the test status information. </a:t>
            </a:r>
            <a:endParaRPr sz="1200">
              <a:latin typeface="Montserrat"/>
              <a:ea typeface="Montserrat"/>
              <a:cs typeface="Montserrat"/>
              <a:sym typeface="Montserrat"/>
            </a:endParaRPr>
          </a:p>
        </p:txBody>
      </p:sp>
      <p:pic>
        <p:nvPicPr>
          <p:cNvPr id="808" name="Google Shape;808;p88"/>
          <p:cNvPicPr preferRelativeResize="0"/>
          <p:nvPr/>
        </p:nvPicPr>
        <p:blipFill rotWithShape="1">
          <a:blip r:embed="rId3">
            <a:alphaModFix/>
          </a:blip>
          <a:srcRect b="0" l="0" r="0" t="0"/>
          <a:stretch/>
        </p:blipFill>
        <p:spPr>
          <a:xfrm>
            <a:off x="2190100" y="2640750"/>
            <a:ext cx="3846800" cy="1762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9"/>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Keyword- Driven Testing Framework </a:t>
            </a:r>
            <a:endParaRPr/>
          </a:p>
        </p:txBody>
      </p:sp>
      <p:sp>
        <p:nvSpPr>
          <p:cNvPr id="814" name="Google Shape;814;p89"/>
          <p:cNvSpPr txBox="1"/>
          <p:nvPr>
            <p:ph idx="1" type="subTitle"/>
          </p:nvPr>
        </p:nvSpPr>
        <p:spPr>
          <a:xfrm>
            <a:off x="613700" y="1129850"/>
            <a:ext cx="7625100" cy="30717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Keyword driven testing is an application independent framework utilizing data tables and self explanatory keywords to explain the actions to be performed on the application under test.</a:t>
            </a:r>
            <a:endParaRPr sz="1200">
              <a:latin typeface="Montserrat"/>
              <a:ea typeface="Montserrat"/>
              <a:cs typeface="Montserrat"/>
              <a:sym typeface="Montserrat"/>
            </a:endParaRPr>
          </a:p>
          <a:p>
            <a:pPr indent="-304800" lvl="0" marL="457200" marR="0" rtl="0" algn="l">
              <a:lnSpc>
                <a:spcPct val="115000"/>
              </a:lnSpc>
              <a:spcBef>
                <a:spcPts val="1000"/>
              </a:spcBef>
              <a:spcAft>
                <a:spcPts val="0"/>
              </a:spcAft>
              <a:buSzPts val="1200"/>
              <a:buFont typeface="Times New Roman"/>
              <a:buChar char="●"/>
            </a:pPr>
            <a:r>
              <a:rPr lang="en-IN" sz="1200">
                <a:latin typeface="Montserrat"/>
                <a:ea typeface="Montserrat"/>
                <a:cs typeface="Montserrat"/>
                <a:sym typeface="Montserrat"/>
              </a:rPr>
              <a:t>The test data kept in an external file as are the directive test scripts. </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These directives are called keywords. </a:t>
            </a:r>
            <a:endParaRPr sz="1200">
              <a:latin typeface="Montserrat"/>
              <a:ea typeface="Montserrat"/>
              <a:cs typeface="Montserrat"/>
              <a:sym typeface="Montserrat"/>
            </a:endParaRPr>
          </a:p>
        </p:txBody>
      </p:sp>
      <p:pic>
        <p:nvPicPr>
          <p:cNvPr id="815" name="Google Shape;815;p89"/>
          <p:cNvPicPr preferRelativeResize="0"/>
          <p:nvPr/>
        </p:nvPicPr>
        <p:blipFill rotWithShape="1">
          <a:blip r:embed="rId3">
            <a:alphaModFix/>
          </a:blip>
          <a:srcRect b="0" l="0" r="0" t="0"/>
          <a:stretch/>
        </p:blipFill>
        <p:spPr>
          <a:xfrm>
            <a:off x="959075" y="2965350"/>
            <a:ext cx="7279725" cy="1321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0"/>
          <p:cNvSpPr txBox="1"/>
          <p:nvPr>
            <p:ph type="title"/>
          </p:nvPr>
        </p:nvSpPr>
        <p:spPr>
          <a:xfrm>
            <a:off x="613700" y="714275"/>
            <a:ext cx="8253300" cy="314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200000"/>
              <a:buFont typeface="Trebuchet MS"/>
              <a:buNone/>
            </a:pPr>
            <a:r>
              <a:rPr lang="en-IN"/>
              <a:t>Hybrid Testing Framework</a:t>
            </a:r>
            <a:endParaRPr/>
          </a:p>
        </p:txBody>
      </p:sp>
      <p:sp>
        <p:nvSpPr>
          <p:cNvPr id="821" name="Google Shape;821;p90"/>
          <p:cNvSpPr txBox="1"/>
          <p:nvPr>
            <p:ph idx="1" type="subTitle"/>
          </p:nvPr>
        </p:nvSpPr>
        <p:spPr>
          <a:xfrm>
            <a:off x="613700" y="1097025"/>
            <a:ext cx="7625100" cy="3104400"/>
          </a:xfrm>
          <a:prstGeom prst="rect">
            <a:avLst/>
          </a:prstGeom>
          <a:noFill/>
          <a:ln>
            <a:noFill/>
          </a:ln>
        </p:spPr>
        <p:txBody>
          <a:bodyPr anchorCtr="0" anchor="t" bIns="45700" lIns="91425" spcFirstLastPara="1" rIns="91425" wrap="square" tIns="45700">
            <a:normAutofit/>
          </a:bodyPr>
          <a:lstStyle/>
          <a:p>
            <a:pPr indent="-304800" lvl="0" marL="457200" marR="0" rtl="0" algn="l">
              <a:lnSpc>
                <a:spcPct val="115000"/>
              </a:lnSpc>
              <a:spcBef>
                <a:spcPts val="0"/>
              </a:spcBef>
              <a:spcAft>
                <a:spcPts val="0"/>
              </a:spcAft>
              <a:buSzPts val="1200"/>
              <a:buFont typeface="Times New Roman"/>
              <a:buChar char="●"/>
            </a:pPr>
            <a:r>
              <a:rPr lang="en-IN" sz="1200">
                <a:latin typeface="Montserrat"/>
                <a:ea typeface="Montserrat"/>
                <a:cs typeface="Montserrat"/>
                <a:sym typeface="Montserrat"/>
              </a:rPr>
              <a:t>Hybrid testing framework is the combination of modular, data-driven, and keyword-driven testing frameworks.</a:t>
            </a:r>
            <a:endParaRPr sz="1200">
              <a:latin typeface="Montserrat"/>
              <a:ea typeface="Montserrat"/>
              <a:cs typeface="Montserrat"/>
              <a:sym typeface="Montserrat"/>
            </a:endParaRPr>
          </a:p>
          <a:p>
            <a:pPr indent="-304800" lvl="0" marL="457200" marR="0" rtl="0" algn="l">
              <a:lnSpc>
                <a:spcPct val="115000"/>
              </a:lnSpc>
              <a:spcBef>
                <a:spcPts val="1000"/>
              </a:spcBef>
              <a:spcAft>
                <a:spcPts val="1000"/>
              </a:spcAft>
              <a:buSzPts val="1200"/>
              <a:buFont typeface="Times New Roman"/>
              <a:buChar char="●"/>
            </a:pPr>
            <a:r>
              <a:rPr lang="en-IN" sz="1200">
                <a:latin typeface="Montserrat"/>
                <a:ea typeface="Montserrat"/>
                <a:cs typeface="Montserrat"/>
                <a:sym typeface="Montserrat"/>
              </a:rPr>
              <a:t>It helps the data driven scripts take advantage of the libraries mostly used in keyword driven testing. </a:t>
            </a:r>
            <a:endParaRPr sz="1200">
              <a:latin typeface="Montserrat"/>
              <a:ea typeface="Montserrat"/>
              <a:cs typeface="Montserrat"/>
              <a:sym typeface="Montserrat"/>
            </a:endParaRPr>
          </a:p>
        </p:txBody>
      </p:sp>
      <p:pic>
        <p:nvPicPr>
          <p:cNvPr id="822" name="Google Shape;822;p90"/>
          <p:cNvPicPr preferRelativeResize="0"/>
          <p:nvPr/>
        </p:nvPicPr>
        <p:blipFill rotWithShape="1">
          <a:blip r:embed="rId3">
            <a:alphaModFix/>
          </a:blip>
          <a:srcRect b="0" l="0" r="0" t="0"/>
          <a:stretch/>
        </p:blipFill>
        <p:spPr>
          <a:xfrm>
            <a:off x="2092975" y="2309650"/>
            <a:ext cx="4666554" cy="2250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0" scaled="0"/>
        </a:gradFill>
      </p:bgPr>
    </p:bg>
    <p:spTree>
      <p:nvGrpSpPr>
        <p:cNvPr id="826" name="Shape 826"/>
        <p:cNvGrpSpPr/>
        <p:nvPr/>
      </p:nvGrpSpPr>
      <p:grpSpPr>
        <a:xfrm>
          <a:off x="0" y="0"/>
          <a:ext cx="0" cy="0"/>
          <a:chOff x="0" y="0"/>
          <a:chExt cx="0" cy="0"/>
        </a:xfrm>
      </p:grpSpPr>
      <p:pic>
        <p:nvPicPr>
          <p:cNvPr id="827" name="Google Shape;827;p91"/>
          <p:cNvPicPr preferRelativeResize="0"/>
          <p:nvPr/>
        </p:nvPicPr>
        <p:blipFill rotWithShape="1">
          <a:blip r:embed="rId3">
            <a:alphaModFix amt="37000"/>
          </a:blip>
          <a:srcRect b="0" l="0" r="0" t="0"/>
          <a:stretch/>
        </p:blipFill>
        <p:spPr>
          <a:xfrm>
            <a:off x="1369354" y="158875"/>
            <a:ext cx="5070393" cy="5143501"/>
          </a:xfrm>
          <a:prstGeom prst="rect">
            <a:avLst/>
          </a:prstGeom>
          <a:noFill/>
          <a:ln>
            <a:noFill/>
          </a:ln>
        </p:spPr>
      </p:pic>
      <p:sp>
        <p:nvSpPr>
          <p:cNvPr id="828" name="Google Shape;828;p91"/>
          <p:cNvSpPr/>
          <p:nvPr/>
        </p:nvSpPr>
        <p:spPr>
          <a:xfrm flipH="1">
            <a:off x="770425" y="2009875"/>
            <a:ext cx="22263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9" name="Google Shape;829;p91"/>
          <p:cNvGrpSpPr/>
          <p:nvPr/>
        </p:nvGrpSpPr>
        <p:grpSpPr>
          <a:xfrm>
            <a:off x="4491033" y="1168875"/>
            <a:ext cx="4689326" cy="4991730"/>
            <a:chOff x="3458353" y="512656"/>
            <a:chExt cx="5769349" cy="5951747"/>
          </a:xfrm>
        </p:grpSpPr>
        <p:pic>
          <p:nvPicPr>
            <p:cNvPr id="830" name="Google Shape;830;p91"/>
            <p:cNvPicPr preferRelativeResize="0"/>
            <p:nvPr/>
          </p:nvPicPr>
          <p:blipFill rotWithShape="1">
            <a:blip r:embed="rId4">
              <a:alphaModFix amt="64000"/>
            </a:blip>
            <a:srcRect b="0" l="0" r="0" t="0"/>
            <a:stretch/>
          </p:blipFill>
          <p:spPr>
            <a:xfrm rot="-5400000">
              <a:off x="4778715" y="2015416"/>
              <a:ext cx="5951747" cy="2946227"/>
            </a:xfrm>
            <a:prstGeom prst="rect">
              <a:avLst/>
            </a:prstGeom>
            <a:noFill/>
            <a:ln>
              <a:noFill/>
            </a:ln>
          </p:spPr>
        </p:pic>
        <p:pic>
          <p:nvPicPr>
            <p:cNvPr id="831" name="Google Shape;831;p91"/>
            <p:cNvPicPr preferRelativeResize="0"/>
            <p:nvPr/>
          </p:nvPicPr>
          <p:blipFill rotWithShape="1">
            <a:blip r:embed="rId4">
              <a:alphaModFix amt="64000"/>
            </a:blip>
            <a:srcRect b="0" l="0" r="0" t="0"/>
            <a:stretch/>
          </p:blipFill>
          <p:spPr>
            <a:xfrm rot="-5400000">
              <a:off x="1955593" y="2015416"/>
              <a:ext cx="5951747" cy="2946227"/>
            </a:xfrm>
            <a:prstGeom prst="rect">
              <a:avLst/>
            </a:prstGeom>
            <a:noFill/>
            <a:ln>
              <a:noFill/>
            </a:ln>
          </p:spPr>
        </p:pic>
      </p:grpSp>
      <p:sp>
        <p:nvSpPr>
          <p:cNvPr id="832" name="Google Shape;832;p91"/>
          <p:cNvSpPr/>
          <p:nvPr/>
        </p:nvSpPr>
        <p:spPr>
          <a:xfrm rot="5400000">
            <a:off x="347275" y="2418450"/>
            <a:ext cx="929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91"/>
          <p:cNvSpPr/>
          <p:nvPr/>
        </p:nvSpPr>
        <p:spPr>
          <a:xfrm rot="5400000">
            <a:off x="1932200" y="1005450"/>
            <a:ext cx="21240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91"/>
          <p:cNvSpPr txBox="1"/>
          <p:nvPr>
            <p:ph idx="4294967295" type="title"/>
          </p:nvPr>
        </p:nvSpPr>
        <p:spPr>
          <a:xfrm>
            <a:off x="1038750" y="2333550"/>
            <a:ext cx="7164000" cy="2555400"/>
          </a:xfrm>
          <a:prstGeom prst="rect">
            <a:avLst/>
          </a:prstGeom>
          <a:noFill/>
          <a:ln>
            <a:noFill/>
          </a:ln>
        </p:spPr>
        <p:txBody>
          <a:bodyPr anchorCtr="0" anchor="t" bIns="91400" lIns="91400" spcFirstLastPara="1" rIns="91400" wrap="square" tIns="91400">
            <a:noAutofit/>
          </a:bodyPr>
          <a:lstStyle/>
          <a:p>
            <a:pPr indent="0" lvl="0" marL="0" rtl="0" algn="l">
              <a:lnSpc>
                <a:spcPct val="83000"/>
              </a:lnSpc>
              <a:spcBef>
                <a:spcPts val="0"/>
              </a:spcBef>
              <a:spcAft>
                <a:spcPts val="0"/>
              </a:spcAft>
              <a:buSzPts val="5100"/>
              <a:buNone/>
            </a:pPr>
            <a:r>
              <a:rPr lang="en-IN" sz="4500">
                <a:solidFill>
                  <a:schemeClr val="lt1"/>
                </a:solidFill>
              </a:rPr>
              <a:t>Thank you!</a:t>
            </a:r>
            <a:endParaRPr sz="4500">
              <a:solidFill>
                <a:schemeClr val="lt1"/>
              </a:solidFill>
            </a:endParaRPr>
          </a:p>
          <a:p>
            <a:pPr indent="0" lvl="0" marL="0" rtl="0" algn="l">
              <a:lnSpc>
                <a:spcPct val="115000"/>
              </a:lnSpc>
              <a:spcBef>
                <a:spcPts val="0"/>
              </a:spcBef>
              <a:spcAft>
                <a:spcPts val="0"/>
              </a:spcAft>
              <a:buSzPts val="5100"/>
              <a:buNone/>
            </a:pPr>
            <a:r>
              <a:t/>
            </a:r>
            <a:endParaRPr sz="1900">
              <a:solidFill>
                <a:schemeClr val="lt1"/>
              </a:solidFill>
            </a:endParaRPr>
          </a:p>
        </p:txBody>
      </p:sp>
      <p:pic>
        <p:nvPicPr>
          <p:cNvPr descr="Google Shape;299;p42" id="835" name="Google Shape;835;p91"/>
          <p:cNvPicPr preferRelativeResize="0"/>
          <p:nvPr/>
        </p:nvPicPr>
        <p:blipFill rotWithShape="1">
          <a:blip r:embed="rId5">
            <a:alphaModFix amt="38000"/>
          </a:blip>
          <a:srcRect b="0" l="0" r="0" t="0"/>
          <a:stretch/>
        </p:blipFill>
        <p:spPr>
          <a:xfrm>
            <a:off x="5053325" y="2333550"/>
            <a:ext cx="1179012" cy="866975"/>
          </a:xfrm>
          <a:prstGeom prst="rect">
            <a:avLst/>
          </a:prstGeom>
          <a:noFill/>
          <a:ln>
            <a:noFill/>
          </a:ln>
        </p:spPr>
      </p:pic>
      <p:pic>
        <p:nvPicPr>
          <p:cNvPr id="836" name="Google Shape;836;p91"/>
          <p:cNvPicPr preferRelativeResize="0"/>
          <p:nvPr/>
        </p:nvPicPr>
        <p:blipFill rotWithShape="1">
          <a:blip r:embed="rId6">
            <a:alphaModFix/>
          </a:blip>
          <a:srcRect b="0" l="0" r="0" t="0"/>
          <a:stretch/>
        </p:blipFill>
        <p:spPr>
          <a:xfrm>
            <a:off x="9306200" y="4594175"/>
            <a:ext cx="1355525" cy="294675"/>
          </a:xfrm>
          <a:prstGeom prst="rect">
            <a:avLst/>
          </a:prstGeom>
          <a:noFill/>
          <a:ln>
            <a:noFill/>
          </a:ln>
        </p:spPr>
      </p:pic>
      <p:pic>
        <p:nvPicPr>
          <p:cNvPr id="837" name="Google Shape;837;p91"/>
          <p:cNvPicPr preferRelativeResize="0"/>
          <p:nvPr/>
        </p:nvPicPr>
        <p:blipFill rotWithShape="1">
          <a:blip r:embed="rId7">
            <a:alphaModFix/>
          </a:blip>
          <a:srcRect b="0" l="0" r="0" t="0"/>
          <a:stretch/>
        </p:blipFill>
        <p:spPr>
          <a:xfrm>
            <a:off x="6848213" y="4187750"/>
            <a:ext cx="2049536" cy="929699"/>
          </a:xfrm>
          <a:prstGeom prst="rect">
            <a:avLst/>
          </a:prstGeom>
          <a:noFill/>
          <a:ln>
            <a:noFill/>
          </a:ln>
        </p:spPr>
      </p:pic>
      <p:sp>
        <p:nvSpPr>
          <p:cNvPr id="838" name="Google Shape;838;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613700" y="659244"/>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Unit Testing</a:t>
            </a:r>
            <a:endParaRPr>
              <a:latin typeface="Helvetica Neue"/>
              <a:ea typeface="Helvetica Neue"/>
              <a:cs typeface="Helvetica Neue"/>
              <a:sym typeface="Helvetica Neue"/>
            </a:endParaRPr>
          </a:p>
        </p:txBody>
      </p:sp>
      <p:sp>
        <p:nvSpPr>
          <p:cNvPr id="203" name="Google Shape;203;p30"/>
          <p:cNvSpPr txBox="1"/>
          <p:nvPr/>
        </p:nvSpPr>
        <p:spPr>
          <a:xfrm>
            <a:off x="5231198" y="1034719"/>
            <a:ext cx="3783600" cy="3393206"/>
          </a:xfrm>
          <a:prstGeom prst="rect">
            <a:avLst/>
          </a:prstGeom>
          <a:noFill/>
          <a:ln>
            <a:noFill/>
          </a:ln>
        </p:spPr>
        <p:txBody>
          <a:bodyPr anchorCtr="0" anchor="t" bIns="34275" lIns="68550" spcFirstLastPara="1" rIns="68550" wrap="square" tIns="34275">
            <a:spAutoFit/>
          </a:bodyPr>
          <a:lstStyle/>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Usually written by developers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Uses Assertions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Testing smallest part of the system in isolation</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Best Performance – execute early, often and within few seconds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Smallest scope - easier to locate and understand errors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Frequency – Every code check-in or pull request</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Use of test doubles to replace dependencies – dummies, stubs, spikes, mocks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Increases confidence in changing/maintaining code</a:t>
            </a:r>
            <a:endParaRPr b="0" i="0" sz="1200" u="none" cap="none" strike="noStrike">
              <a:solidFill>
                <a:srgbClr val="000000"/>
              </a:solidFill>
              <a:latin typeface="Arial"/>
              <a:ea typeface="Arial"/>
              <a:cs typeface="Arial"/>
              <a:sym typeface="Arial"/>
            </a:endParaRPr>
          </a:p>
        </p:txBody>
      </p:sp>
      <p:sp>
        <p:nvSpPr>
          <p:cNvPr id="204" name="Google Shape;204;p30"/>
          <p:cNvSpPr txBox="1"/>
          <p:nvPr>
            <p:ph idx="12" type="sldNum"/>
          </p:nvPr>
        </p:nvSpPr>
        <p:spPr>
          <a:xfrm>
            <a:off x="8556784" y="4749851"/>
            <a:ext cx="548775" cy="393525"/>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a:p>
        </p:txBody>
      </p:sp>
      <p:sp>
        <p:nvSpPr>
          <p:cNvPr id="205" name="Google Shape;205;p30"/>
          <p:cNvSpPr/>
          <p:nvPr/>
        </p:nvSpPr>
        <p:spPr>
          <a:xfrm>
            <a:off x="153828" y="4493114"/>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06" name="Google Shape;206;p30"/>
          <p:cNvGrpSpPr/>
          <p:nvPr/>
        </p:nvGrpSpPr>
        <p:grpSpPr>
          <a:xfrm>
            <a:off x="407199" y="1034719"/>
            <a:ext cx="4314825" cy="3942742"/>
            <a:chOff x="407199" y="1034719"/>
            <a:chExt cx="4314825" cy="3942742"/>
          </a:xfrm>
        </p:grpSpPr>
        <p:pic>
          <p:nvPicPr>
            <p:cNvPr id="207" name="Google Shape;207;p30"/>
            <p:cNvPicPr preferRelativeResize="0"/>
            <p:nvPr/>
          </p:nvPicPr>
          <p:blipFill rotWithShape="1">
            <a:blip r:embed="rId3">
              <a:alphaModFix/>
            </a:blip>
            <a:srcRect b="18421" l="0" r="0" t="5616"/>
            <a:stretch/>
          </p:blipFill>
          <p:spPr>
            <a:xfrm>
              <a:off x="407199" y="1280160"/>
              <a:ext cx="4314825" cy="3697301"/>
            </a:xfrm>
            <a:prstGeom prst="rect">
              <a:avLst/>
            </a:prstGeom>
            <a:noFill/>
            <a:ln>
              <a:noFill/>
            </a:ln>
          </p:spPr>
        </p:pic>
        <p:sp>
          <p:nvSpPr>
            <p:cNvPr id="208" name="Google Shape;208;p30"/>
            <p:cNvSpPr/>
            <p:nvPr/>
          </p:nvSpPr>
          <p:spPr>
            <a:xfrm>
              <a:off x="913144" y="1034719"/>
              <a:ext cx="1018260" cy="703791"/>
            </a:xfrm>
            <a:prstGeom prst="cloud">
              <a:avLst/>
            </a:prstGeom>
            <a:solidFill>
              <a:srgbClr val="2F58A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613700" y="659244"/>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Middle Layer Testing</a:t>
            </a:r>
            <a:endParaRPr>
              <a:latin typeface="Helvetica Neue"/>
              <a:ea typeface="Helvetica Neue"/>
              <a:cs typeface="Helvetica Neue"/>
              <a:sym typeface="Helvetica Neue"/>
            </a:endParaRPr>
          </a:p>
        </p:txBody>
      </p:sp>
      <p:sp>
        <p:nvSpPr>
          <p:cNvPr id="214" name="Google Shape;214;p31"/>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sp>
        <p:nvSpPr>
          <p:cNvPr id="215" name="Google Shape;215;p31"/>
          <p:cNvSpPr txBox="1"/>
          <p:nvPr/>
        </p:nvSpPr>
        <p:spPr>
          <a:xfrm>
            <a:off x="5020473" y="1044769"/>
            <a:ext cx="3846600" cy="3670205"/>
          </a:xfrm>
          <a:prstGeom prst="rect">
            <a:avLst/>
          </a:prstGeom>
          <a:noFill/>
          <a:ln>
            <a:noFill/>
          </a:ln>
        </p:spPr>
        <p:txBody>
          <a:bodyPr anchorCtr="0" anchor="t" bIns="34275" lIns="68550" spcFirstLastPara="1" rIns="68550" wrap="square" tIns="34275">
            <a:spAutoFit/>
          </a:bodyPr>
          <a:lstStyle/>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Together called as service/API layer tests, also termed as “middleware layer”.</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Component Tests: Look at individual components. Validates the functionality is working as expected with other components.</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Integration Tests: Targets modules/features that integrate directly with other dependencies outside the application. Can be used as gating/staging from preprod to prod etc.</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System Integration Tests: Large scale integration suite testing end-to-end workflows. Often coordinated across teams and unique to your application or system.</a:t>
            </a:r>
            <a:endParaRPr b="0" i="0" sz="1200" u="none" cap="none" strike="noStrike">
              <a:solidFill>
                <a:srgbClr val="000000"/>
              </a:solidFill>
              <a:latin typeface="Arial"/>
              <a:ea typeface="Arial"/>
              <a:cs typeface="Arial"/>
              <a:sym typeface="Arial"/>
            </a:endParaRPr>
          </a:p>
        </p:txBody>
      </p:sp>
      <p:grpSp>
        <p:nvGrpSpPr>
          <p:cNvPr id="216" name="Google Shape;216;p31"/>
          <p:cNvGrpSpPr/>
          <p:nvPr/>
        </p:nvGrpSpPr>
        <p:grpSpPr>
          <a:xfrm>
            <a:off x="226926" y="3144582"/>
            <a:ext cx="547599" cy="1094519"/>
            <a:chOff x="226926" y="3144582"/>
            <a:chExt cx="547599" cy="1094519"/>
          </a:xfrm>
        </p:grpSpPr>
        <p:sp>
          <p:nvSpPr>
            <p:cNvPr id="217" name="Google Shape;217;p31"/>
            <p:cNvSpPr/>
            <p:nvPr/>
          </p:nvSpPr>
          <p:spPr>
            <a:xfrm>
              <a:off x="226926" y="3144582"/>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31"/>
            <p:cNvSpPr/>
            <p:nvPr/>
          </p:nvSpPr>
          <p:spPr>
            <a:xfrm>
              <a:off x="267783" y="3988098"/>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9" name="Google Shape;219;p31"/>
          <p:cNvGrpSpPr/>
          <p:nvPr/>
        </p:nvGrpSpPr>
        <p:grpSpPr>
          <a:xfrm>
            <a:off x="425487" y="1068925"/>
            <a:ext cx="4314825" cy="4013692"/>
            <a:chOff x="425487" y="1068925"/>
            <a:chExt cx="4314825" cy="4013692"/>
          </a:xfrm>
        </p:grpSpPr>
        <p:pic>
          <p:nvPicPr>
            <p:cNvPr id="220" name="Google Shape;220;p31"/>
            <p:cNvPicPr preferRelativeResize="0"/>
            <p:nvPr/>
          </p:nvPicPr>
          <p:blipFill rotWithShape="1">
            <a:blip r:embed="rId3">
              <a:alphaModFix/>
            </a:blip>
            <a:srcRect b="18421" l="0" r="0" t="5616"/>
            <a:stretch/>
          </p:blipFill>
          <p:spPr>
            <a:xfrm>
              <a:off x="425487" y="1385316"/>
              <a:ext cx="4314825" cy="3697301"/>
            </a:xfrm>
            <a:prstGeom prst="rect">
              <a:avLst/>
            </a:prstGeom>
            <a:noFill/>
            <a:ln>
              <a:noFill/>
            </a:ln>
          </p:spPr>
        </p:pic>
        <p:sp>
          <p:nvSpPr>
            <p:cNvPr id="221" name="Google Shape;221;p31"/>
            <p:cNvSpPr/>
            <p:nvPr/>
          </p:nvSpPr>
          <p:spPr>
            <a:xfrm>
              <a:off x="986296" y="1068925"/>
              <a:ext cx="1097638" cy="758655"/>
            </a:xfrm>
            <a:prstGeom prst="cloud">
              <a:avLst/>
            </a:prstGeom>
            <a:solidFill>
              <a:srgbClr val="2F58A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13700" y="663369"/>
            <a:ext cx="8253225" cy="314100"/>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Acceptance Testing</a:t>
            </a:r>
            <a:endParaRPr>
              <a:latin typeface="Helvetica Neue"/>
              <a:ea typeface="Helvetica Neue"/>
              <a:cs typeface="Helvetica Neue"/>
              <a:sym typeface="Helvetica Neue"/>
            </a:endParaRPr>
          </a:p>
        </p:txBody>
      </p:sp>
      <p:sp>
        <p:nvSpPr>
          <p:cNvPr id="227" name="Google Shape;227;p32"/>
          <p:cNvSpPr txBox="1"/>
          <p:nvPr>
            <p:ph idx="12" type="sldNum"/>
          </p:nvPr>
        </p:nvSpPr>
        <p:spPr>
          <a:xfrm>
            <a:off x="8556784" y="4749851"/>
            <a:ext cx="548775" cy="393525"/>
          </a:xfrm>
          <a:prstGeom prst="rect">
            <a:avLst/>
          </a:prstGeom>
          <a:noFill/>
          <a:ln>
            <a:noFill/>
          </a:ln>
        </p:spPr>
        <p:txBody>
          <a:bodyPr anchorCtr="0" anchor="ctr" bIns="34275" lIns="68550" spcFirstLastPara="1" rIns="68550" wrap="square" tIns="34275">
            <a:noAutofit/>
          </a:bodyPr>
          <a:lstStyle/>
          <a:p>
            <a:pPr indent="0" lvl="0" marL="0" rtl="0" algn="r">
              <a:lnSpc>
                <a:spcPct val="100000"/>
              </a:lnSpc>
              <a:spcBef>
                <a:spcPts val="0"/>
              </a:spcBef>
              <a:spcAft>
                <a:spcPts val="0"/>
              </a:spcAft>
              <a:buSzPts val="1700"/>
              <a:buNone/>
            </a:pPr>
            <a:fld id="{00000000-1234-1234-1234-123412341234}" type="slidenum">
              <a:rPr lang="en-IN">
                <a:solidFill>
                  <a:srgbClr val="000000"/>
                </a:solidFill>
              </a:rPr>
              <a:t>‹#›</a:t>
            </a:fld>
            <a:endParaRPr sz="1275"/>
          </a:p>
        </p:txBody>
      </p:sp>
      <p:sp>
        <p:nvSpPr>
          <p:cNvPr id="228" name="Google Shape;228;p32"/>
          <p:cNvSpPr txBox="1"/>
          <p:nvPr/>
        </p:nvSpPr>
        <p:spPr>
          <a:xfrm>
            <a:off x="5036820" y="973353"/>
            <a:ext cx="4003358" cy="1177215"/>
          </a:xfrm>
          <a:prstGeom prst="rect">
            <a:avLst/>
          </a:prstGeom>
          <a:noFill/>
          <a:ln>
            <a:noFill/>
          </a:ln>
        </p:spPr>
        <p:txBody>
          <a:bodyPr anchorCtr="0" anchor="t" bIns="34275" lIns="68550" spcFirstLastPara="1" rIns="68550" wrap="square" tIns="34275">
            <a:spAutoFit/>
          </a:bodyPr>
          <a:lstStyle/>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a:p>
            <a:pPr indent="-138113" lvl="0" marL="214313" marR="0" rtl="0" algn="l">
              <a:lnSpc>
                <a:spcPct val="15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229" name="Google Shape;229;p32"/>
          <p:cNvSpPr txBox="1"/>
          <p:nvPr/>
        </p:nvSpPr>
        <p:spPr>
          <a:xfrm>
            <a:off x="4926371" y="1095273"/>
            <a:ext cx="4003425" cy="2839208"/>
          </a:xfrm>
          <a:prstGeom prst="rect">
            <a:avLst/>
          </a:prstGeom>
          <a:noFill/>
          <a:ln>
            <a:noFill/>
          </a:ln>
        </p:spPr>
        <p:txBody>
          <a:bodyPr anchorCtr="0" anchor="t" bIns="34275" lIns="68550" spcFirstLastPara="1" rIns="68550" wrap="square" tIns="34275">
            <a:spAutoFit/>
          </a:bodyPr>
          <a:lstStyle/>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Similar to integration tests in the sense that they test different parts of the application</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End-to-end testing</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Ensure high-level functionality works as expected or described and delivers business value</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Maximum scope such as -  logics, UI workflows, navigation, transitions, calculations, buttons, layouts etc.</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Can be brittle or flaky and a lot of work to maintain</a:t>
            </a:r>
            <a:endParaRPr b="0" i="0" sz="1200" u="none" cap="none" strike="noStrike">
              <a:solidFill>
                <a:srgbClr val="000000"/>
              </a:solidFill>
              <a:latin typeface="Arial"/>
              <a:ea typeface="Arial"/>
              <a:cs typeface="Arial"/>
              <a:sym typeface="Arial"/>
            </a:endParaRPr>
          </a:p>
          <a:p>
            <a:pPr indent="-247650" lvl="0" marL="342900" marR="0" rtl="0" algn="l">
              <a:lnSpc>
                <a:spcPct val="150000"/>
              </a:lnSpc>
              <a:spcBef>
                <a:spcPts val="0"/>
              </a:spcBef>
              <a:spcAft>
                <a:spcPts val="0"/>
              </a:spcAft>
              <a:buClr>
                <a:srgbClr val="000000"/>
              </a:buClr>
              <a:buSzPts val="1600"/>
              <a:buFont typeface="Proxima Nova"/>
              <a:buChar char="●"/>
            </a:pPr>
            <a:r>
              <a:rPr b="0" i="0" lang="en-IN" sz="1200" u="none" cap="none" strike="noStrike">
                <a:solidFill>
                  <a:srgbClr val="000000"/>
                </a:solidFill>
                <a:latin typeface="Arial"/>
                <a:ea typeface="Arial"/>
                <a:cs typeface="Arial"/>
                <a:sym typeface="Arial"/>
              </a:rPr>
              <a:t>Test critical workflows</a:t>
            </a:r>
            <a:endParaRPr b="0" i="0" sz="1200" u="none" cap="none" strike="noStrike">
              <a:solidFill>
                <a:srgbClr val="000000"/>
              </a:solidFill>
              <a:latin typeface="Arial"/>
              <a:ea typeface="Arial"/>
              <a:cs typeface="Arial"/>
              <a:sym typeface="Arial"/>
            </a:endParaRPr>
          </a:p>
        </p:txBody>
      </p:sp>
      <p:grpSp>
        <p:nvGrpSpPr>
          <p:cNvPr id="230" name="Google Shape;230;p32"/>
          <p:cNvGrpSpPr/>
          <p:nvPr/>
        </p:nvGrpSpPr>
        <p:grpSpPr>
          <a:xfrm>
            <a:off x="334047" y="956155"/>
            <a:ext cx="4314825" cy="4108174"/>
            <a:chOff x="334047" y="956155"/>
            <a:chExt cx="4314825" cy="4108174"/>
          </a:xfrm>
        </p:grpSpPr>
        <p:pic>
          <p:nvPicPr>
            <p:cNvPr id="231" name="Google Shape;231;p32"/>
            <p:cNvPicPr preferRelativeResize="0"/>
            <p:nvPr/>
          </p:nvPicPr>
          <p:blipFill rotWithShape="1">
            <a:blip r:embed="rId3">
              <a:alphaModFix/>
            </a:blip>
            <a:srcRect b="18421" l="0" r="0" t="5616"/>
            <a:stretch/>
          </p:blipFill>
          <p:spPr>
            <a:xfrm>
              <a:off x="334047" y="1367028"/>
              <a:ext cx="4314825" cy="3697301"/>
            </a:xfrm>
            <a:prstGeom prst="rect">
              <a:avLst/>
            </a:prstGeom>
            <a:noFill/>
            <a:ln>
              <a:noFill/>
            </a:ln>
          </p:spPr>
        </p:pic>
        <p:sp>
          <p:nvSpPr>
            <p:cNvPr id="232" name="Google Shape;232;p32"/>
            <p:cNvSpPr/>
            <p:nvPr/>
          </p:nvSpPr>
          <p:spPr>
            <a:xfrm>
              <a:off x="730264" y="956155"/>
              <a:ext cx="1188918" cy="821745"/>
            </a:xfrm>
            <a:prstGeom prst="cloud">
              <a:avLst/>
            </a:prstGeom>
            <a:solidFill>
              <a:srgbClr val="2F58A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Manual Tests</a:t>
              </a:r>
              <a:endParaRPr b="0" i="0" sz="1050" u="none" cap="none" strike="noStrike">
                <a:solidFill>
                  <a:srgbClr val="000000"/>
                </a:solidFill>
                <a:latin typeface="Arial"/>
                <a:ea typeface="Arial"/>
                <a:cs typeface="Arial"/>
                <a:sym typeface="Arial"/>
              </a:endParaRPr>
            </a:p>
          </p:txBody>
        </p:sp>
      </p:grpSp>
      <p:sp>
        <p:nvSpPr>
          <p:cNvPr id="233" name="Google Shape;233;p32"/>
          <p:cNvSpPr/>
          <p:nvPr/>
        </p:nvSpPr>
        <p:spPr>
          <a:xfrm>
            <a:off x="106958" y="2150568"/>
            <a:ext cx="506742" cy="251003"/>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